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433" r:id="rId5"/>
    <p:sldId id="309" r:id="rId6"/>
    <p:sldId id="451" r:id="rId7"/>
    <p:sldId id="452" r:id="rId8"/>
    <p:sldId id="416" r:id="rId9"/>
    <p:sldId id="417" r:id="rId10"/>
    <p:sldId id="418" r:id="rId11"/>
    <p:sldId id="429" r:id="rId12"/>
    <p:sldId id="450" r:id="rId13"/>
    <p:sldId id="436" r:id="rId14"/>
    <p:sldId id="385" r:id="rId15"/>
    <p:sldId id="277" r:id="rId16"/>
    <p:sldId id="299" r:id="rId17"/>
    <p:sldId id="278" r:id="rId18"/>
    <p:sldId id="411" r:id="rId19"/>
    <p:sldId id="403" r:id="rId20"/>
    <p:sldId id="431" r:id="rId21"/>
    <p:sldId id="355" r:id="rId22"/>
    <p:sldId id="395" r:id="rId23"/>
    <p:sldId id="427" r:id="rId24"/>
    <p:sldId id="357" r:id="rId25"/>
    <p:sldId id="302" r:id="rId26"/>
    <p:sldId id="311" r:id="rId27"/>
    <p:sldId id="358" r:id="rId28"/>
    <p:sldId id="362" r:id="rId29"/>
    <p:sldId id="312" r:id="rId30"/>
    <p:sldId id="284" r:id="rId31"/>
    <p:sldId id="407" r:id="rId32"/>
    <p:sldId id="286" r:id="rId33"/>
    <p:sldId id="399" r:id="rId34"/>
    <p:sldId id="400" r:id="rId35"/>
    <p:sldId id="453" r:id="rId36"/>
    <p:sldId id="375" r:id="rId37"/>
    <p:sldId id="401" r:id="rId38"/>
    <p:sldId id="268" r:id="rId39"/>
    <p:sldId id="257" r:id="rId40"/>
    <p:sldId id="379" r:id="rId41"/>
    <p:sldId id="380" r:id="rId42"/>
    <p:sldId id="288" r:id="rId43"/>
    <p:sldId id="435" r:id="rId44"/>
    <p:sldId id="422" r:id="rId45"/>
    <p:sldId id="434" r:id="rId46"/>
    <p:sldId id="43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, Yunhua (NIH/NIAID) [C]" initials="ZY([" lastIdx="2" clrIdx="0">
    <p:extLst>
      <p:ext uri="{19B8F6BF-5375-455C-9EA6-DF929625EA0E}">
        <p15:presenceInfo xmlns:p15="http://schemas.microsoft.com/office/powerpoint/2012/main" userId="S::zhuy16@nih.gov::cf68ac3a-32d8-4761-8dd0-a1c87446f8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94FE"/>
    <a:srgbClr val="156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76"/>
    <p:restoredTop sz="94942"/>
  </p:normalViewPr>
  <p:slideViewPr>
    <p:cSldViewPr snapToGrid="0" snapToObjects="1">
      <p:cViewPr varScale="1">
        <p:scale>
          <a:sx n="115" d="100"/>
          <a:sy n="115" d="100"/>
        </p:scale>
        <p:origin x="240" y="1144"/>
      </p:cViewPr>
      <p:guideLst/>
    </p:cSldViewPr>
  </p:slideViewPr>
  <p:outlineViewPr>
    <p:cViewPr>
      <p:scale>
        <a:sx n="33" d="100"/>
        <a:sy n="33" d="100"/>
      </p:scale>
      <p:origin x="0" y="-15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511543-2C46-5D47-A2B2-093A592ED8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730C0-1D59-064A-8A89-CA38C298D2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4680-9531-6344-B33D-BD26582BF5C7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8B3DE-11E1-6248-8DD0-E78757277D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16987-40C0-CD44-8AB6-723FA26719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796ED-CB54-674E-BAEE-1523D6F9A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9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61F30-1DA4-6F44-A466-29D26C3CB502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6820F-C7A3-2C4F-8899-EED595406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8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6820F-C7A3-2C4F-8899-EED595406E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2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assets.ctfassets.net</a:t>
            </a:r>
            <a:r>
              <a:rPr lang="en-US" dirty="0"/>
              <a:t>/an68im79xiti/4fIy9tr6qQuCWamIii0iEa/40658acce7a6756e38537584897840e3/CG000108_AssayConfiguration_SC3v2.pd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6820F-C7A3-2C4F-8899-EED595406E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niaid</a:t>
            </a:r>
            <a:r>
              <a:rPr lang="en-US" dirty="0"/>
              <a:t>/</a:t>
            </a:r>
            <a:r>
              <a:rPr lang="en-US" dirty="0" err="1"/>
              <a:t>NGS_Intro</a:t>
            </a:r>
            <a:r>
              <a:rPr lang="en-US" dirty="0"/>
              <a:t>/blob/master/notes/</a:t>
            </a:r>
            <a:r>
              <a:rPr lang="en-US" dirty="0" err="1"/>
              <a:t>sequence_qc_class.md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6820F-C7A3-2C4F-8899-EED595406E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1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Comparison: https://</a:t>
            </a:r>
            <a:r>
              <a:rPr lang="en-US" dirty="0" err="1"/>
              <a:t>towardsdatascience.com</a:t>
            </a:r>
            <a:r>
              <a:rPr lang="en-US" dirty="0"/>
              <a:t>/deep-learning-for-single-cell-biology-935d45064438</a:t>
            </a:r>
          </a:p>
          <a:p>
            <a:r>
              <a:rPr lang="en-US" dirty="0"/>
              <a:t>Comparison: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=4NlvatkpV3s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=RJVL80Gg3lA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lmcinnes</a:t>
            </a:r>
            <a:r>
              <a:rPr lang="en-US" dirty="0"/>
              <a:t>/</a:t>
            </a:r>
            <a:r>
              <a:rPr lang="en-US" dirty="0" err="1"/>
              <a:t>umap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6820F-C7A3-2C4F-8899-EED595406E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1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www.cell.com</a:t>
            </a:r>
            <a:r>
              <a:rPr lang="en-US" dirty="0"/>
              <a:t>/cell-systems/</a:t>
            </a:r>
            <a:r>
              <a:rPr lang="en-US" dirty="0" err="1"/>
              <a:t>pdfExtended</a:t>
            </a:r>
            <a:r>
              <a:rPr lang="en-US" dirty="0"/>
              <a:t>/S2405-4712(19)30073-0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6820F-C7A3-2C4F-8899-EED595406E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6820F-C7A3-2C4F-8899-EED595406E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4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B44D4-519A-C44A-999D-3A4DA626F7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3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3713-56FB-6643-B93C-853C9F3D4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3173B-C876-6A4E-A0C1-3C62BA97A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480CC-D61D-8B4C-A9A4-01AAEFA5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C136-086B-9A41-A72F-022C0A6F02CB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E24A1-C877-D047-8D2E-D74DA733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EA824-BB77-BC49-9FD2-13B3F988A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4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72F8-0365-D042-9C11-90CE419D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120B0-98FB-9041-BF69-CFCF06E45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59315-5A66-3745-B5A5-3A93B0A1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589B-E7FD-5D43-A367-1DF3701F0CA0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326A1-1558-AF4F-A721-ACF936DB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4B0C1-DF88-4746-9311-49A9E3D2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9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BEE967-D078-E94E-9B9A-96E0180FA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25A89-E92A-F248-B963-0B636EA6D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2F54A-FDAD-7F42-B562-9779F06D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1ABC-29A8-3740-8BC9-9C69170272EE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6A5DD-5822-4947-A8E5-20986A00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516-7080-B245-A349-FDC211C7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8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0EDD-2478-1D4B-BC7D-8512E934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D7E5-8F1C-A34F-8828-E21615C65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A2135-37A8-FD48-A612-9B996BC1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9AE6-5873-6F4A-8975-BF2E94F9D955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FF98-77B6-F14A-8B08-269BF2A2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B465B-A214-0145-8176-0AE6B300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1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06C2-F54C-BB49-8C23-269EEEFA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1C475-A826-5E4A-A503-E77EB5DC6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0D14A-CEA8-DC4E-B31D-01165C90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70A2-D664-6D4E-AF0A-D0C88969B423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AE42A-7D9B-AE4A-93E7-9E4AAEF4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1376F-883F-3D45-9701-7FDF6B5D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4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C539-EF4A-F54A-897A-992AF40D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F196-DD54-3D47-B584-C48566367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3DF36-2798-6640-B314-5D75FD5A7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505A8-5573-8443-ABD8-084EC651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16F3-20FF-354A-8571-876D871CA5B5}" type="datetime1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45493-9670-1B4E-8877-2DB088BE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1BEBC-7A51-184E-8508-924F55A1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4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5CAA-0ADF-A347-8E68-962DE2BD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147AC-414D-3C4D-920A-67D8B07DF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5A93B-E294-7940-B859-D3149A950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E9E98-DCF5-AB4A-82D9-C0721CBE7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EF2FD-B2D1-9341-8FE1-790C70026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FB5CA-90E7-E14B-997C-814E371C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75F7-90CC-E247-AFF3-FFDEE66CDCF6}" type="datetime1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D9C27-4784-654A-8871-691026E9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5A915-273B-2F42-AB8D-5F2CA55A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B0D7-B9B8-7C40-8380-7AF50229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2F6E2E-80D4-2F4C-91FE-238C6DCE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C96C-A771-2540-AB80-48FC45776C45}" type="datetime1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BBCB9-1BD5-D044-924A-1D38A5D9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A4FA8-70AC-3249-890F-01F30837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7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F7140-8C5F-DE48-BA2A-B31E1155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C745-0C4C-214B-AF27-7DAB0B6E78EE}" type="datetime1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5FD4D-7E3B-C748-BE6E-48F7383A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D1A8C-1835-E042-A9ED-01731F11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2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001C-CD3C-3047-A6BF-CF071D62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DFF4A-359A-DD47-B8D9-0DF5AE7D6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060D6-54F4-7B46-B117-5FD4C1986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C8A50-2D26-1D4A-9A45-9D32DAF0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36A0-5206-FD40-8340-202C2EC68928}" type="datetime1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7BDD4-121E-8D4F-8E61-8FE27B3A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1FD1E-C2F3-CC4B-9173-7638C0E3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1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DC73-AB57-4149-8C97-12E7BA7B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1AC1AF-B0CD-5143-9D41-4D1C82D3A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4462A-D5BA-9241-9376-2B59B27E0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9DFF2-ED67-9A41-99C7-7B81C4DD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31F0-4ACC-B84E-A115-2EFAEAA2E114}" type="datetime1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D34EB-C17E-164A-B5DC-CCC885D1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61432-291C-1C48-890C-F4CCEAF7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92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0AB3A-4DED-0940-B32A-B4D92B93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EC998-2D10-ED4F-BFED-5E5D4CECA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88328-1EA4-C941-BFEB-88226B035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1C9D5-E529-304D-88F9-02B67C4B80F8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4B408-DF4E-B246-8C03-61CD63B65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D7C2-90D6-0549-B497-E9EB337E7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ADCFD-0787-0A45-9585-22A6DB257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2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huy16/NIEHS_NGS_Worksho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air-code.github.io/understanding-umap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7" Type="http://schemas.openxmlformats.org/officeDocument/2006/relationships/hyperlink" Target="https://satijalab.org/seurat/vignette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huy16/NIEHS_NGS_Workshop/blob/main/Getting_started.m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klab.med.harvard.edu/software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nbt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uy16/single-cell-RNA-seq/tree/master/scvel_notebook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ocs.google.com/document/d/1LcRZF0wMfYkhl3icrB5phSL8zYxIAA6G3wmS3S-iT2s/edit?usp=shar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articles/pbmc3k_tutorial.html" TargetMode="External"/><Relationship Id="rId2" Type="http://schemas.openxmlformats.org/officeDocument/2006/relationships/hyperlink" Target="https://davetang.org/muse/2018/08/09/getting-started-with-cell-rang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velo.readthedocs.io/VelocityBasics/" TargetMode="External"/><Relationship Id="rId4" Type="http://schemas.openxmlformats.org/officeDocument/2006/relationships/hyperlink" Target="https://scanpy-tutorials.readthedocs.io/en/latest/pbmc3k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user_id@biowulf.nih.g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user_id@biowulf.nih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0CA-A96C-9E4B-9FC9-72AB329A5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78492"/>
          </a:xfrm>
        </p:spPr>
        <p:txBody>
          <a:bodyPr/>
          <a:lstStyle/>
          <a:p>
            <a:r>
              <a:rPr lang="en-US" dirty="0"/>
              <a:t>Day1 Single cell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42A22-3A0D-2941-BFF7-80BFB5919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0683"/>
            <a:ext cx="9144000" cy="198684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July 13, 2021</a:t>
            </a:r>
          </a:p>
          <a:p>
            <a:r>
              <a:rPr lang="en-US" dirty="0"/>
              <a:t>9am-2pm</a:t>
            </a:r>
          </a:p>
          <a:p>
            <a:endParaRPr lang="en-US" dirty="0"/>
          </a:p>
          <a:p>
            <a:r>
              <a:rPr lang="en-US" dirty="0" err="1"/>
              <a:t>Yunhua</a:t>
            </a:r>
            <a:r>
              <a:rPr lang="en-US" dirty="0"/>
              <a:t> Zhu, PhD</a:t>
            </a:r>
          </a:p>
          <a:p>
            <a:r>
              <a:rPr lang="en-US" dirty="0" err="1"/>
              <a:t>zzhonghua@gmail.com</a:t>
            </a:r>
            <a:endParaRPr lang="en-US" dirty="0"/>
          </a:p>
          <a:p>
            <a:r>
              <a:rPr lang="en-US" dirty="0"/>
              <a:t>Computational Genomics Specialist, Transcriptomics </a:t>
            </a:r>
          </a:p>
          <a:p>
            <a:r>
              <a:rPr lang="en-US" dirty="0"/>
              <a:t>Medical Science &amp; Computing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2C917-2E86-6B45-BD1D-561C3869106C}"/>
              </a:ext>
            </a:extLst>
          </p:cNvPr>
          <p:cNvSpPr/>
          <p:nvPr/>
        </p:nvSpPr>
        <p:spPr>
          <a:xfrm>
            <a:off x="3777367" y="3033845"/>
            <a:ext cx="5081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NIEHS Workshop--Analyzing NGS data</a:t>
            </a:r>
          </a:p>
          <a:p>
            <a:pPr algn="ctr"/>
            <a:r>
              <a:rPr lang="en-US" dirty="0">
                <a:hlinkClick r:id="rId2"/>
              </a:rPr>
              <a:t>https://github.com/zhuy16/NIEHS_NGS_Workshop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389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9FCA-1BAD-5043-94E5-10FE682A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cell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98DA-8AFE-A447-BE7D-41E0D23B4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of single cell technologies</a:t>
            </a:r>
          </a:p>
          <a:p>
            <a:r>
              <a:rPr lang="en-US" dirty="0"/>
              <a:t>Introduction to 10X genomics</a:t>
            </a:r>
          </a:p>
          <a:p>
            <a:r>
              <a:rPr lang="en-US" dirty="0"/>
              <a:t>Bioinformatic workflow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F62A5-3DA0-BE4C-9C2D-8F1508D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76ECCFE-6519-0742-82A9-BB839F8F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Evolution of single cell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C7BA-B419-D04E-B43E-3D89D654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18BB00-E9BF-364B-BC67-226BA1C83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60" b="-1"/>
          <a:stretch/>
        </p:blipFill>
        <p:spPr>
          <a:xfrm>
            <a:off x="346563" y="2120536"/>
            <a:ext cx="7423913" cy="25203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9BA882-A15F-4145-BBB5-F038A0309374}"/>
              </a:ext>
            </a:extLst>
          </p:cNvPr>
          <p:cNvSpPr/>
          <p:nvPr/>
        </p:nvSpPr>
        <p:spPr>
          <a:xfrm>
            <a:off x="0" y="4640902"/>
            <a:ext cx="7770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999999"/>
                </a:solidFill>
                <a:latin typeface="gothambook"/>
              </a:rPr>
              <a:t>Exponential scaling of single-cell RNA-seq in the past decade. </a:t>
            </a:r>
          </a:p>
          <a:p>
            <a:pPr algn="ctr"/>
            <a:r>
              <a:rPr lang="en-US" dirty="0">
                <a:solidFill>
                  <a:srgbClr val="999999"/>
                </a:solidFill>
                <a:latin typeface="gothambook"/>
              </a:rPr>
              <a:t>Nature protocols 13;4;599-604)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4DE2E5-462B-0747-BFA4-88051F1B4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02" r="18323"/>
          <a:stretch/>
        </p:blipFill>
        <p:spPr>
          <a:xfrm>
            <a:off x="8078050" y="1313793"/>
            <a:ext cx="3929215" cy="45448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12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F817-1828-F348-B28A-D6894716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0" y="294787"/>
            <a:ext cx="1108703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10X Genomic</a:t>
            </a:r>
            <a:r>
              <a:rPr lang="en-US" sz="3600" dirty="0"/>
              <a:t>s– commercial solution that facilitates automatic generation of </a:t>
            </a:r>
            <a:r>
              <a:rPr lang="en-US" sz="3600" b="1" dirty="0">
                <a:highlight>
                  <a:srgbClr val="FFFF00"/>
                </a:highlight>
              </a:rPr>
              <a:t>Gel Bead-in-Emulsion </a:t>
            </a:r>
            <a:r>
              <a:rPr lang="en-US" sz="3600" dirty="0"/>
              <a:t>(GEM)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29FE1-7976-0C49-A77D-1590F0FD9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336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 GEM droplet, one hydrogel bead and one cell were captured </a:t>
            </a:r>
          </a:p>
          <a:p>
            <a:r>
              <a:rPr lang="en-US" dirty="0"/>
              <a:t>One </a:t>
            </a:r>
            <a:r>
              <a:rPr lang="en-US" dirty="0">
                <a:solidFill>
                  <a:srgbClr val="FF0000"/>
                </a:solidFill>
              </a:rPr>
              <a:t>hydrogel bead </a:t>
            </a:r>
            <a:r>
              <a:rPr lang="en-US" dirty="0"/>
              <a:t>is attached with </a:t>
            </a:r>
            <a:r>
              <a:rPr lang="en-US" dirty="0">
                <a:solidFill>
                  <a:srgbClr val="FF0000"/>
                </a:solidFill>
              </a:rPr>
              <a:t>millions of poly-T primers </a:t>
            </a:r>
            <a:r>
              <a:rPr lang="en-US" dirty="0"/>
              <a:t>with an identical unique barcode. </a:t>
            </a:r>
          </a:p>
          <a:p>
            <a:r>
              <a:rPr lang="en-US" dirty="0"/>
              <a:t>cDNA and the second-strand synthesis in the droplet</a:t>
            </a:r>
          </a:p>
          <a:p>
            <a:r>
              <a:rPr lang="en-US" dirty="0"/>
              <a:t>Droplets (~1nL) are disrupted to collect all the barcoded samples for highly multiplexed library preparation and sequencing</a:t>
            </a:r>
          </a:p>
          <a:p>
            <a:r>
              <a:rPr lang="en-US" dirty="0">
                <a:solidFill>
                  <a:srgbClr val="FF0000"/>
                </a:solidFill>
              </a:rPr>
              <a:t>Standardized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automation</a:t>
            </a:r>
            <a:r>
              <a:rPr lang="en-US" dirty="0"/>
              <a:t> and reagent has made sequencing library preparation very efficient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734ED8-556E-D442-99B6-A1F52EB2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A2E51-2B4B-3D46-904F-345C416A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52" y="2664448"/>
            <a:ext cx="6056970" cy="3683077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107F4A83-198E-C146-865A-F8AE63D7C5EA}"/>
              </a:ext>
            </a:extLst>
          </p:cNvPr>
          <p:cNvSpPr/>
          <p:nvPr/>
        </p:nvSpPr>
        <p:spPr>
          <a:xfrm>
            <a:off x="10786116" y="4966503"/>
            <a:ext cx="206477" cy="2261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989EC-6821-1748-8C48-0EE1D2267C61}"/>
              </a:ext>
            </a:extLst>
          </p:cNvPr>
          <p:cNvSpPr txBox="1"/>
          <p:nvPr/>
        </p:nvSpPr>
        <p:spPr>
          <a:xfrm>
            <a:off x="9554308" y="5212309"/>
            <a:ext cx="2549202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Lysis in droplet &amp;</a:t>
            </a:r>
          </a:p>
          <a:p>
            <a:pPr algn="ctr"/>
            <a:r>
              <a:rPr lang="en-US" sz="1400" dirty="0"/>
              <a:t>RT and second strand synthesis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6DA08B25-5C75-2040-85F9-BA9EFCC2FCE8}"/>
              </a:ext>
            </a:extLst>
          </p:cNvPr>
          <p:cNvSpPr/>
          <p:nvPr/>
        </p:nvSpPr>
        <p:spPr>
          <a:xfrm>
            <a:off x="10786116" y="5687252"/>
            <a:ext cx="206477" cy="2025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2A673-2EC6-984E-8684-2E389917674F}"/>
              </a:ext>
            </a:extLst>
          </p:cNvPr>
          <p:cNvSpPr txBox="1"/>
          <p:nvPr/>
        </p:nvSpPr>
        <p:spPr>
          <a:xfrm>
            <a:off x="9999534" y="5889846"/>
            <a:ext cx="181896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cDNA pool and library preparation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A5437F-E1DC-4848-8E9E-A7E6606A4868}"/>
              </a:ext>
            </a:extLst>
          </p:cNvPr>
          <p:cNvGrpSpPr/>
          <p:nvPr/>
        </p:nvGrpSpPr>
        <p:grpSpPr>
          <a:xfrm>
            <a:off x="8150723" y="1451295"/>
            <a:ext cx="3652588" cy="1851181"/>
            <a:chOff x="8075221" y="1690688"/>
            <a:chExt cx="4028289" cy="24031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3E8618-85B0-D141-AFF7-42A0864E6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5221" y="1690688"/>
              <a:ext cx="4028289" cy="2403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596944-44F0-9541-8869-B6ABDE473467}"/>
                </a:ext>
              </a:extLst>
            </p:cNvPr>
            <p:cNvCxnSpPr/>
            <p:nvPr/>
          </p:nvCxnSpPr>
          <p:spPr>
            <a:xfrm>
              <a:off x="8307937" y="2664448"/>
              <a:ext cx="152400" cy="2813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05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1285-0B33-A74E-8E1B-F7B9335D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EA226FA-6DC4-2040-B76D-0762B414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594A14-BDBD-8B49-9A6A-3A22142D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FE68D6-E9DD-004C-9010-C15965C94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6104"/>
          <a:stretch/>
        </p:blipFill>
        <p:spPr>
          <a:xfrm>
            <a:off x="0" y="1"/>
            <a:ext cx="12192000" cy="66278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BBF313-09E5-E143-858A-22EC0934E92C}"/>
              </a:ext>
            </a:extLst>
          </p:cNvPr>
          <p:cNvSpPr/>
          <p:nvPr/>
        </p:nvSpPr>
        <p:spPr>
          <a:xfrm>
            <a:off x="4228905" y="230188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(Gel Bead-in-Emulsion)</a:t>
            </a:r>
            <a:endParaRPr lang="en-US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914D7-E290-614B-8E2E-9A28F96DFD17}"/>
              </a:ext>
            </a:extLst>
          </p:cNvPr>
          <p:cNvSpPr/>
          <p:nvPr/>
        </p:nvSpPr>
        <p:spPr>
          <a:xfrm>
            <a:off x="2543906" y="6582975"/>
            <a:ext cx="97770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assets.ctfassets.net</a:t>
            </a:r>
            <a:r>
              <a:rPr lang="en-US" sz="1200" dirty="0"/>
              <a:t>/an68im79xiti/4fIy9tr6qQuCWamIii0iEa/40658acce7a6756e38537584897840e3/CG000108_AssayConfiguration_SC3v2.pd</a:t>
            </a:r>
          </a:p>
        </p:txBody>
      </p:sp>
    </p:spTree>
    <p:extLst>
      <p:ext uri="{BB962C8B-B14F-4D97-AF65-F5344CB8AC3E}">
        <p14:creationId xmlns:p14="http://schemas.microsoft.com/office/powerpoint/2010/main" val="232459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3401-BB22-E647-8A50-FF935F7A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Next-seq reading the paired 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48C32-6623-CE4A-836D-9D262200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02814" cy="1939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10XBC: 16 bp barcodes 2^16=</a:t>
            </a:r>
            <a:r>
              <a:rPr lang="en-US" dirty="0">
                <a:highlight>
                  <a:srgbClr val="FFFF00"/>
                </a:highlight>
              </a:rPr>
              <a:t>65536</a:t>
            </a:r>
            <a:r>
              <a:rPr lang="en-US" dirty="0"/>
              <a:t> possible unique cells</a:t>
            </a:r>
          </a:p>
          <a:p>
            <a:r>
              <a:rPr lang="en-US" dirty="0"/>
              <a:t>UMI, 2^12=4096 unique copies of mRNA can be distinguished for each gene</a:t>
            </a:r>
          </a:p>
          <a:p>
            <a:r>
              <a:rPr lang="en-US" dirty="0"/>
              <a:t>Read2 will read into cDNA to identify the identity of the gene</a:t>
            </a:r>
          </a:p>
          <a:p>
            <a:r>
              <a:rPr lang="en-US" dirty="0"/>
              <a:t>Sample barcode, identify the batch of your library sample</a:t>
            </a:r>
          </a:p>
          <a:p>
            <a:r>
              <a:rPr lang="en-US" dirty="0"/>
              <a:t>All information will be summarized by the </a:t>
            </a:r>
            <a:r>
              <a:rPr lang="en-US" dirty="0" err="1"/>
              <a:t>Cellranger</a:t>
            </a:r>
            <a:r>
              <a:rPr lang="en-US" dirty="0"/>
              <a:t> software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54BEF-776F-8F49-963E-2A81AD45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8FD70-8185-4D43-8026-8691E0CA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9948"/>
            <a:ext cx="10193216" cy="2180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37B9C9-551C-1547-85C1-F2CB368AB5F6}"/>
              </a:ext>
            </a:extLst>
          </p:cNvPr>
          <p:cNvSpPr/>
          <p:nvPr/>
        </p:nvSpPr>
        <p:spPr>
          <a:xfrm>
            <a:off x="2614246" y="6398309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niaid</a:t>
            </a:r>
            <a:r>
              <a:rPr lang="en-US" dirty="0"/>
              <a:t>/</a:t>
            </a:r>
            <a:r>
              <a:rPr lang="en-US" dirty="0" err="1"/>
              <a:t>NGS_Intro</a:t>
            </a:r>
            <a:r>
              <a:rPr lang="en-US" dirty="0"/>
              <a:t>/blob/master/notes/</a:t>
            </a:r>
            <a:r>
              <a:rPr lang="en-US" dirty="0" err="1"/>
              <a:t>sequence_qc_class.md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9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D8854-ADC2-AF4F-888C-AD9EF1B3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15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A1F811D-40FA-4341-A5F7-6A15E1A0BEE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0ADCFD-0787-0A45-9585-22A6DB257DB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699623-2127-0844-BBA6-F89819F23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954"/>
          <a:stretch/>
        </p:blipFill>
        <p:spPr bwMode="auto">
          <a:xfrm>
            <a:off x="1636712" y="629885"/>
            <a:ext cx="8918575" cy="44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B9617B-8C70-1642-9A7E-67F86C6D9264}"/>
              </a:ext>
            </a:extLst>
          </p:cNvPr>
          <p:cNvSpPr/>
          <p:nvPr/>
        </p:nvSpPr>
        <p:spPr>
          <a:xfrm>
            <a:off x="5475109" y="6570134"/>
            <a:ext cx="63217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www.frontiersin.org</a:t>
            </a:r>
            <a:r>
              <a:rPr lang="en-US" sz="1000" dirty="0"/>
              <a:t>/files/Articles/441123/fgene-10-00317-HTML/</a:t>
            </a:r>
            <a:r>
              <a:rPr lang="en-US" sz="1000" dirty="0" err="1"/>
              <a:t>image_m</a:t>
            </a:r>
            <a:r>
              <a:rPr lang="en-US" sz="1000" dirty="0"/>
              <a:t>/fgene-10-00317-g001.jpg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4DBB5B-C632-A144-942A-A8DCDF8548AD}"/>
              </a:ext>
            </a:extLst>
          </p:cNvPr>
          <p:cNvSpPr/>
          <p:nvPr/>
        </p:nvSpPr>
        <p:spPr>
          <a:xfrm>
            <a:off x="3883379" y="4413959"/>
            <a:ext cx="1625598" cy="4255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Batch/integration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489BA-2BED-8A4A-BAAB-EED44C4EB06C}"/>
              </a:ext>
            </a:extLst>
          </p:cNvPr>
          <p:cNvSpPr/>
          <p:nvPr/>
        </p:nvSpPr>
        <p:spPr>
          <a:xfrm>
            <a:off x="5102577" y="5090721"/>
            <a:ext cx="2144889" cy="42553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Identify Gene 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A937BD-9275-3D48-B149-0457DEC718EE}"/>
              </a:ext>
            </a:extLst>
          </p:cNvPr>
          <p:cNvSpPr/>
          <p:nvPr/>
        </p:nvSpPr>
        <p:spPr>
          <a:xfrm>
            <a:off x="4560719" y="5984840"/>
            <a:ext cx="1478844" cy="42553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Functional annotation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FEDA2C-12F0-3941-BAD3-020D7868A31E}"/>
              </a:ext>
            </a:extLst>
          </p:cNvPr>
          <p:cNvSpPr/>
          <p:nvPr/>
        </p:nvSpPr>
        <p:spPr>
          <a:xfrm>
            <a:off x="6378241" y="5984840"/>
            <a:ext cx="1478844" cy="42553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Gene regulatory networks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FA2F561-676D-A94F-A52C-7A6ADCE75A29}"/>
              </a:ext>
            </a:extLst>
          </p:cNvPr>
          <p:cNvSpPr/>
          <p:nvPr/>
        </p:nvSpPr>
        <p:spPr>
          <a:xfrm rot="16200000">
            <a:off x="5962253" y="4906707"/>
            <a:ext cx="425536" cy="1687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4ACE2-5EA7-834C-9406-174EA9406122}"/>
              </a:ext>
            </a:extLst>
          </p:cNvPr>
          <p:cNvSpPr txBox="1"/>
          <p:nvPr/>
        </p:nvSpPr>
        <p:spPr>
          <a:xfrm>
            <a:off x="6534571" y="356767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37F02-9988-094A-B061-59848877D6E3}"/>
              </a:ext>
            </a:extLst>
          </p:cNvPr>
          <p:cNvSpPr txBox="1"/>
          <p:nvPr/>
        </p:nvSpPr>
        <p:spPr>
          <a:xfrm>
            <a:off x="5057421" y="3363419"/>
            <a:ext cx="2302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               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71CF70-838F-8242-9550-7B85CEBE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" t="9425" b="8479"/>
          <a:stretch/>
        </p:blipFill>
        <p:spPr>
          <a:xfrm>
            <a:off x="6785858" y="2783845"/>
            <a:ext cx="1824742" cy="4726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4936639-07FF-7242-9E18-C84BCDBEAE85}"/>
              </a:ext>
            </a:extLst>
          </p:cNvPr>
          <p:cNvSpPr/>
          <p:nvPr/>
        </p:nvSpPr>
        <p:spPr>
          <a:xfrm>
            <a:off x="10399890" y="1198231"/>
            <a:ext cx="1611488" cy="98491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Integrative toolkits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EB6C4A-B780-A14C-83E3-A2197AFF1E1C}"/>
              </a:ext>
            </a:extLst>
          </p:cNvPr>
          <p:cNvSpPr/>
          <p:nvPr/>
        </p:nvSpPr>
        <p:spPr>
          <a:xfrm>
            <a:off x="10399890" y="2506131"/>
            <a:ext cx="1611488" cy="98491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Scaling 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999603-3EEF-A54D-8D3B-E1E3E7A87CDC}"/>
              </a:ext>
            </a:extLst>
          </p:cNvPr>
          <p:cNvSpPr txBox="1"/>
          <p:nvPr/>
        </p:nvSpPr>
        <p:spPr>
          <a:xfrm>
            <a:off x="7552264" y="2177092"/>
            <a:ext cx="119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3E5F71-4167-474A-8E77-6AB90A3A41F8}"/>
              </a:ext>
            </a:extLst>
          </p:cNvPr>
          <p:cNvSpPr txBox="1"/>
          <p:nvPr/>
        </p:nvSpPr>
        <p:spPr>
          <a:xfrm>
            <a:off x="9556261" y="1414963"/>
            <a:ext cx="843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</a:t>
            </a:r>
          </a:p>
          <a:p>
            <a:r>
              <a:rPr lang="en-US" dirty="0" err="1"/>
              <a:t>Scanpy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41DA9-D85C-1241-A3E4-719079D9C67A}"/>
              </a:ext>
            </a:extLst>
          </p:cNvPr>
          <p:cNvSpPr txBox="1"/>
          <p:nvPr/>
        </p:nvSpPr>
        <p:spPr>
          <a:xfrm>
            <a:off x="9516764" y="2782669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Scanpy</a:t>
            </a:r>
            <a:endParaRPr lang="en-US" dirty="0"/>
          </a:p>
          <a:p>
            <a:r>
              <a:rPr lang="en-US" dirty="0"/>
              <a:t>Deep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1F7843-2FAA-384D-8868-7658C375616A}"/>
              </a:ext>
            </a:extLst>
          </p:cNvPr>
          <p:cNvSpPr txBox="1"/>
          <p:nvPr/>
        </p:nvSpPr>
        <p:spPr>
          <a:xfrm>
            <a:off x="7176199" y="356510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Magic, SAUCIE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48A94-2E23-684E-9B34-2031F712776D}"/>
              </a:ext>
            </a:extLst>
          </p:cNvPr>
          <p:cNvSpPr txBox="1"/>
          <p:nvPr/>
        </p:nvSpPr>
        <p:spPr>
          <a:xfrm>
            <a:off x="3025790" y="230660"/>
            <a:ext cx="455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SMART-seq2 &amp; 10x Genomics </a:t>
            </a:r>
            <a:r>
              <a:rPr lang="en-US" dirty="0" err="1"/>
              <a:t>wetlab</a:t>
            </a:r>
            <a:r>
              <a:rPr lang="en-US" dirty="0"/>
              <a:t> protocols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C3062-7D64-4D49-957F-F1F22964A789}"/>
              </a:ext>
            </a:extLst>
          </p:cNvPr>
          <p:cNvSpPr txBox="1"/>
          <p:nvPr/>
        </p:nvSpPr>
        <p:spPr>
          <a:xfrm>
            <a:off x="5861078" y="4781414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velocity, Slingshot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C20CA7-2DED-894B-A51E-6122FF3D9CA9}"/>
              </a:ext>
            </a:extLst>
          </p:cNvPr>
          <p:cNvSpPr txBox="1"/>
          <p:nvPr/>
        </p:nvSpPr>
        <p:spPr>
          <a:xfrm>
            <a:off x="7218893" y="5210772"/>
            <a:ext cx="93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WGCNA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C7024-3403-ED49-BD11-6A668E5029A5}"/>
              </a:ext>
            </a:extLst>
          </p:cNvPr>
          <p:cNvSpPr txBox="1"/>
          <p:nvPr/>
        </p:nvSpPr>
        <p:spPr>
          <a:xfrm>
            <a:off x="3131795" y="5957122"/>
            <a:ext cx="150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clusterProfiler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BCC62D-00E9-A64F-815D-0FE734BEE4DB}"/>
              </a:ext>
            </a:extLst>
          </p:cNvPr>
          <p:cNvSpPr txBox="1"/>
          <p:nvPr/>
        </p:nvSpPr>
        <p:spPr>
          <a:xfrm>
            <a:off x="7859016" y="5984840"/>
            <a:ext cx="16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SCENIC, </a:t>
            </a:r>
            <a:r>
              <a:rPr lang="en-US" dirty="0" err="1"/>
              <a:t>bnlearn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2E2D91-1C8D-3043-B168-EE4801CA09C2}"/>
              </a:ext>
            </a:extLst>
          </p:cNvPr>
          <p:cNvSpPr/>
          <p:nvPr/>
        </p:nvSpPr>
        <p:spPr>
          <a:xfrm>
            <a:off x="8157676" y="4425248"/>
            <a:ext cx="1192699" cy="4255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Cell type Annotation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95E2F5-A646-F348-9AB1-659EEC9E42F4}"/>
              </a:ext>
            </a:extLst>
          </p:cNvPr>
          <p:cNvSpPr/>
          <p:nvPr/>
        </p:nvSpPr>
        <p:spPr>
          <a:xfrm>
            <a:off x="1723653" y="4441128"/>
            <a:ext cx="1625598" cy="4255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Dimension reduction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BFE35E-B38B-A542-ABCD-C9022B64734F}"/>
              </a:ext>
            </a:extLst>
          </p:cNvPr>
          <p:cNvSpPr/>
          <p:nvPr/>
        </p:nvSpPr>
        <p:spPr>
          <a:xfrm>
            <a:off x="2368211" y="136972"/>
            <a:ext cx="5342099" cy="110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96F4C7-7C34-1149-AE00-BA30E90F29A2}"/>
              </a:ext>
            </a:extLst>
          </p:cNvPr>
          <p:cNvSpPr txBox="1"/>
          <p:nvPr/>
        </p:nvSpPr>
        <p:spPr>
          <a:xfrm>
            <a:off x="0" y="3035111"/>
            <a:ext cx="163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Dry lab analysis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A6C37A-DE63-5E47-BA4D-F1258F0A6D45}"/>
              </a:ext>
            </a:extLst>
          </p:cNvPr>
          <p:cNvSpPr/>
          <p:nvPr/>
        </p:nvSpPr>
        <p:spPr>
          <a:xfrm>
            <a:off x="1620476" y="1198231"/>
            <a:ext cx="10480480" cy="527702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0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33" grpId="0" animBg="1"/>
      <p:bldP spid="3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FD899-8698-3847-B180-72C5281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16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09AEEC-5400-334C-93EC-38680955E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954"/>
          <a:stretch/>
        </p:blipFill>
        <p:spPr bwMode="auto">
          <a:xfrm>
            <a:off x="1636712" y="629885"/>
            <a:ext cx="8918575" cy="44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BADE22-4650-6D41-BAE3-0B1390844921}"/>
              </a:ext>
            </a:extLst>
          </p:cNvPr>
          <p:cNvSpPr/>
          <p:nvPr/>
        </p:nvSpPr>
        <p:spPr>
          <a:xfrm>
            <a:off x="5475109" y="6570134"/>
            <a:ext cx="63217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www.frontiersin.org</a:t>
            </a:r>
            <a:r>
              <a:rPr lang="en-US" sz="1000" dirty="0"/>
              <a:t>/files/Articles/441123/fgene-10-00317-HTML/</a:t>
            </a:r>
            <a:r>
              <a:rPr lang="en-US" sz="1000" dirty="0" err="1"/>
              <a:t>image_m</a:t>
            </a:r>
            <a:r>
              <a:rPr lang="en-US" sz="1000" dirty="0"/>
              <a:t>/fgene-10-00317-g001.jpg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AC1A1-0B09-BC4C-9900-D6A7B89E57CE}"/>
              </a:ext>
            </a:extLst>
          </p:cNvPr>
          <p:cNvSpPr/>
          <p:nvPr/>
        </p:nvSpPr>
        <p:spPr>
          <a:xfrm>
            <a:off x="3883379" y="4413959"/>
            <a:ext cx="1625598" cy="4255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Batch/integration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7A8F7-FE67-1A49-98D8-B6AF7BE420AB}"/>
              </a:ext>
            </a:extLst>
          </p:cNvPr>
          <p:cNvSpPr/>
          <p:nvPr/>
        </p:nvSpPr>
        <p:spPr>
          <a:xfrm>
            <a:off x="5102577" y="5090721"/>
            <a:ext cx="2144889" cy="42553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Identify Gene modules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7E541-F21F-AC48-A561-091806DCC13E}"/>
              </a:ext>
            </a:extLst>
          </p:cNvPr>
          <p:cNvSpPr/>
          <p:nvPr/>
        </p:nvSpPr>
        <p:spPr>
          <a:xfrm>
            <a:off x="4560719" y="5984840"/>
            <a:ext cx="1478844" cy="42553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Functional annotation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CCBE0-243D-2B49-937E-047CF495454A}"/>
              </a:ext>
            </a:extLst>
          </p:cNvPr>
          <p:cNvSpPr/>
          <p:nvPr/>
        </p:nvSpPr>
        <p:spPr>
          <a:xfrm>
            <a:off x="6378241" y="5984840"/>
            <a:ext cx="1478844" cy="42553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Gene regulatory networks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72067F7-048C-264B-B169-EF9C563B6D51}"/>
              </a:ext>
            </a:extLst>
          </p:cNvPr>
          <p:cNvSpPr/>
          <p:nvPr/>
        </p:nvSpPr>
        <p:spPr>
          <a:xfrm rot="16200000">
            <a:off x="5962253" y="4906707"/>
            <a:ext cx="425536" cy="1687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07C27-67DB-EF4A-993A-FF05AA443459}"/>
              </a:ext>
            </a:extLst>
          </p:cNvPr>
          <p:cNvSpPr txBox="1"/>
          <p:nvPr/>
        </p:nvSpPr>
        <p:spPr>
          <a:xfrm>
            <a:off x="6534571" y="356767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2C408-3E4C-034A-9355-871C560B757E}"/>
              </a:ext>
            </a:extLst>
          </p:cNvPr>
          <p:cNvSpPr txBox="1"/>
          <p:nvPr/>
        </p:nvSpPr>
        <p:spPr>
          <a:xfrm>
            <a:off x="5057421" y="3363419"/>
            <a:ext cx="2302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               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C300-B2BB-6E4B-A22E-2D2C50B33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" t="9425" b="8479"/>
          <a:stretch/>
        </p:blipFill>
        <p:spPr>
          <a:xfrm>
            <a:off x="6785858" y="2783845"/>
            <a:ext cx="1824742" cy="4726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4E9F7F-E044-7E4D-AFD1-60756C5CC32C}"/>
              </a:ext>
            </a:extLst>
          </p:cNvPr>
          <p:cNvSpPr/>
          <p:nvPr/>
        </p:nvSpPr>
        <p:spPr>
          <a:xfrm>
            <a:off x="10399890" y="1198231"/>
            <a:ext cx="1611488" cy="98491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Integrative toolkits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CBC9BF-8296-CA4C-B634-354CCC15AE42}"/>
              </a:ext>
            </a:extLst>
          </p:cNvPr>
          <p:cNvSpPr/>
          <p:nvPr/>
        </p:nvSpPr>
        <p:spPr>
          <a:xfrm>
            <a:off x="10399890" y="2506131"/>
            <a:ext cx="1611488" cy="98491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Scaling 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43249-3167-AB4F-86D5-EB5C79730729}"/>
              </a:ext>
            </a:extLst>
          </p:cNvPr>
          <p:cNvSpPr txBox="1"/>
          <p:nvPr/>
        </p:nvSpPr>
        <p:spPr>
          <a:xfrm>
            <a:off x="7552264" y="2177092"/>
            <a:ext cx="119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Cellranger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5C5D03-261F-9248-BDA7-89323F0EDE47}"/>
              </a:ext>
            </a:extLst>
          </p:cNvPr>
          <p:cNvSpPr txBox="1"/>
          <p:nvPr/>
        </p:nvSpPr>
        <p:spPr>
          <a:xfrm>
            <a:off x="9556261" y="1414963"/>
            <a:ext cx="843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Seurat</a:t>
            </a:r>
          </a:p>
          <a:p>
            <a:r>
              <a:rPr lang="en-US" dirty="0" err="1">
                <a:solidFill>
                  <a:srgbClr val="FF0000"/>
                </a:solidFill>
              </a:rPr>
              <a:t>Scanpy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AF0662-5B3A-7C4B-8647-84C3AD4969F8}"/>
              </a:ext>
            </a:extLst>
          </p:cNvPr>
          <p:cNvSpPr txBox="1"/>
          <p:nvPr/>
        </p:nvSpPr>
        <p:spPr>
          <a:xfrm>
            <a:off x="9516764" y="2782669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Scanpy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Deep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3D0825-204F-A94C-B1A8-9A74ACD8E106}"/>
              </a:ext>
            </a:extLst>
          </p:cNvPr>
          <p:cNvSpPr txBox="1"/>
          <p:nvPr/>
        </p:nvSpPr>
        <p:spPr>
          <a:xfrm>
            <a:off x="7176199" y="356510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Magic, SAUCIE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4C34C2-D4B5-8D4E-9E2D-E5A41FF2FBE2}"/>
              </a:ext>
            </a:extLst>
          </p:cNvPr>
          <p:cNvSpPr txBox="1"/>
          <p:nvPr/>
        </p:nvSpPr>
        <p:spPr>
          <a:xfrm>
            <a:off x="3025790" y="230660"/>
            <a:ext cx="386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SMART-seq2 &amp; 10x Genomics protocols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8152EF-8214-784A-A207-7ACFB2C66775}"/>
              </a:ext>
            </a:extLst>
          </p:cNvPr>
          <p:cNvSpPr txBox="1"/>
          <p:nvPr/>
        </p:nvSpPr>
        <p:spPr>
          <a:xfrm>
            <a:off x="5861078" y="4708049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RNA velocity, Slingshot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C5D6A7-315D-034B-A486-41B0BE318BBE}"/>
              </a:ext>
            </a:extLst>
          </p:cNvPr>
          <p:cNvSpPr txBox="1"/>
          <p:nvPr/>
        </p:nvSpPr>
        <p:spPr>
          <a:xfrm>
            <a:off x="7218893" y="5210772"/>
            <a:ext cx="93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WGCNA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F3B376-3DA6-A340-8BF5-A10ED8D5551F}"/>
              </a:ext>
            </a:extLst>
          </p:cNvPr>
          <p:cNvSpPr txBox="1"/>
          <p:nvPr/>
        </p:nvSpPr>
        <p:spPr>
          <a:xfrm>
            <a:off x="3131795" y="5957122"/>
            <a:ext cx="150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clusterProfiler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A6EA5A-919F-7144-A9E2-EA5E30E0BA83}"/>
              </a:ext>
            </a:extLst>
          </p:cNvPr>
          <p:cNvSpPr txBox="1"/>
          <p:nvPr/>
        </p:nvSpPr>
        <p:spPr>
          <a:xfrm>
            <a:off x="7859016" y="5984840"/>
            <a:ext cx="16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SCENIC, </a:t>
            </a:r>
            <a:r>
              <a:rPr lang="en-US" dirty="0" err="1">
                <a:solidFill>
                  <a:srgbClr val="FF0000"/>
                </a:solidFill>
              </a:rPr>
              <a:t>bnlearn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38E437-44E0-A54B-A1AF-29DCAEAB85E4}"/>
              </a:ext>
            </a:extLst>
          </p:cNvPr>
          <p:cNvSpPr/>
          <p:nvPr/>
        </p:nvSpPr>
        <p:spPr>
          <a:xfrm>
            <a:off x="8157676" y="4425248"/>
            <a:ext cx="1192699" cy="4255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Cell type Annotation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33B2AC-DEA7-A240-BE2E-2F1A1C0EB0DA}"/>
              </a:ext>
            </a:extLst>
          </p:cNvPr>
          <p:cNvSpPr/>
          <p:nvPr/>
        </p:nvSpPr>
        <p:spPr>
          <a:xfrm>
            <a:off x="1723653" y="4441128"/>
            <a:ext cx="1625598" cy="4255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" pitchFamily="2" charset="0"/>
              </a:rPr>
              <a:t>Dimension reduction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50FA2C-B8AC-F64C-94D2-B3EFA24E3E13}"/>
              </a:ext>
            </a:extLst>
          </p:cNvPr>
          <p:cNvSpPr/>
          <p:nvPr/>
        </p:nvSpPr>
        <p:spPr>
          <a:xfrm>
            <a:off x="4560719" y="1277895"/>
            <a:ext cx="4184244" cy="2127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932695-4353-3149-9B25-3F5DEEA26C05}"/>
              </a:ext>
            </a:extLst>
          </p:cNvPr>
          <p:cNvSpPr/>
          <p:nvPr/>
        </p:nvSpPr>
        <p:spPr>
          <a:xfrm>
            <a:off x="2368211" y="172596"/>
            <a:ext cx="5342099" cy="12308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74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2413A8E-0A45-CD4A-BC82-A820C396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536A629-9537-D84E-B140-5789703CF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1BECD-7FF4-A94A-B7D2-02B50FA8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0ADCFD-0787-0A45-9585-22A6DB257DB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17424-3DC5-6448-BFE7-705551D2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31"/>
            <a:ext cx="12192000" cy="6280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CCD4BA-BD0C-804F-AAB6-74CB7C9D9720}"/>
              </a:ext>
            </a:extLst>
          </p:cNvPr>
          <p:cNvSpPr txBox="1"/>
          <p:nvPr/>
        </p:nvSpPr>
        <p:spPr>
          <a:xfrm>
            <a:off x="336885" y="4106779"/>
            <a:ext cx="4048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go to </a:t>
            </a:r>
            <a:r>
              <a:rPr lang="en-US" dirty="0" err="1"/>
              <a:t>Jupyter</a:t>
            </a:r>
            <a:r>
              <a:rPr lang="en-US" dirty="0"/>
              <a:t> lab…</a:t>
            </a:r>
          </a:p>
          <a:p>
            <a:r>
              <a:rPr lang="en-US" dirty="0"/>
              <a:t>There notebook files are in </a:t>
            </a:r>
            <a:r>
              <a:rPr lang="en-US" dirty="0" err="1"/>
              <a:t>github</a:t>
            </a:r>
            <a:r>
              <a:rPr lang="en-US" dirty="0"/>
              <a:t> as well</a:t>
            </a:r>
          </a:p>
          <a:p>
            <a:endParaRPr lang="en-US" dirty="0"/>
          </a:p>
          <a:p>
            <a:r>
              <a:rPr lang="en-US" dirty="0"/>
              <a:t>Step 001, make </a:t>
            </a:r>
            <a:r>
              <a:rPr lang="en-US" dirty="0" err="1"/>
              <a:t>fastq</a:t>
            </a:r>
            <a:r>
              <a:rPr lang="en-US" dirty="0"/>
              <a:t> from </a:t>
            </a:r>
            <a:r>
              <a:rPr lang="en-US" dirty="0" err="1"/>
              <a:t>bcl</a:t>
            </a:r>
            <a:r>
              <a:rPr lang="en-US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040548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71BA-E004-D44F-9A54-3DDDB1C3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847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QC on sequencing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74FE-59A3-C540-A68A-3509A746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EB8F7-8C65-094D-811F-1E094549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5" y="1042439"/>
            <a:ext cx="10682216" cy="4958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5FE20E-23FD-2049-8769-F4A9CF11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59" y="3689766"/>
            <a:ext cx="3510433" cy="2531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86E4BE-D9E0-6640-B261-91CDC3035434}"/>
              </a:ext>
            </a:extLst>
          </p:cNvPr>
          <p:cNvSpPr/>
          <p:nvPr/>
        </p:nvSpPr>
        <p:spPr>
          <a:xfrm>
            <a:off x="2921875" y="6399045"/>
            <a:ext cx="97746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https://support.10xgenomics.com/single-cell-gene-expression/software/pipelines/latest/using/count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67EE84-5C30-CE43-927C-F40D6CE49EA4}"/>
              </a:ext>
            </a:extLst>
          </p:cNvPr>
          <p:cNvGrpSpPr/>
          <p:nvPr/>
        </p:nvGrpSpPr>
        <p:grpSpPr>
          <a:xfrm>
            <a:off x="5689285" y="5015206"/>
            <a:ext cx="6502715" cy="1410959"/>
            <a:chOff x="4851085" y="5395323"/>
            <a:chExt cx="5925772" cy="10012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5705B3-9EBA-C343-BF07-44221C99F461}"/>
                </a:ext>
              </a:extLst>
            </p:cNvPr>
            <p:cNvSpPr/>
            <p:nvPr/>
          </p:nvSpPr>
          <p:spPr>
            <a:xfrm>
              <a:off x="4998229" y="5934163"/>
              <a:ext cx="2617076" cy="357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AEA90B-A2E8-6648-A476-9EC6BFCE5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085" y="5395323"/>
              <a:ext cx="5925772" cy="95447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6A631B-FA41-1B4B-A89A-C285C49B6FE3}"/>
                </a:ext>
              </a:extLst>
            </p:cNvPr>
            <p:cNvSpPr/>
            <p:nvPr/>
          </p:nvSpPr>
          <p:spPr>
            <a:xfrm>
              <a:off x="6417127" y="5437363"/>
              <a:ext cx="735724" cy="89619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584E44-63F1-FD4A-8052-CDA16F071985}"/>
                </a:ext>
              </a:extLst>
            </p:cNvPr>
            <p:cNvSpPr/>
            <p:nvPr/>
          </p:nvSpPr>
          <p:spPr>
            <a:xfrm>
              <a:off x="8140824" y="5500424"/>
              <a:ext cx="735724" cy="89619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304289C-085C-344A-AD33-C67E12E33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86" y="1846940"/>
            <a:ext cx="3215228" cy="23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0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79C2-11CA-D542-BCDE-99305221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Alignment results and Quality Controls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C8E9C-9B11-A34A-94CB-7EF85982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68"/>
            <a:ext cx="10515600" cy="4621295"/>
          </a:xfrm>
        </p:spPr>
        <p:txBody>
          <a:bodyPr>
            <a:normAutofit/>
          </a:bodyPr>
          <a:lstStyle/>
          <a:p>
            <a:r>
              <a:rPr lang="en-US" dirty="0" err="1"/>
              <a:t>Cellranger</a:t>
            </a:r>
            <a:endParaRPr lang="en-US" dirty="0"/>
          </a:p>
          <a:p>
            <a:pPr lvl="1"/>
            <a:r>
              <a:rPr lang="en-US" dirty="0" err="1"/>
              <a:t>cellranger</a:t>
            </a:r>
            <a:r>
              <a:rPr lang="en-US" dirty="0"/>
              <a:t> </a:t>
            </a:r>
            <a:r>
              <a:rPr lang="en-US" dirty="0" err="1"/>
              <a:t>mkfastq</a:t>
            </a:r>
            <a:endParaRPr lang="en-US" dirty="0"/>
          </a:p>
          <a:p>
            <a:pPr lvl="1"/>
            <a:r>
              <a:rPr lang="en-US" dirty="0" err="1"/>
              <a:t>cellranger</a:t>
            </a:r>
            <a:r>
              <a:rPr lang="en-US" dirty="0"/>
              <a:t> count</a:t>
            </a:r>
          </a:p>
          <a:p>
            <a:pPr lvl="1"/>
            <a:r>
              <a:rPr lang="en-US" dirty="0" err="1"/>
              <a:t>cellranger</a:t>
            </a:r>
            <a:r>
              <a:rPr lang="en-US" dirty="0"/>
              <a:t> </a:t>
            </a:r>
            <a:r>
              <a:rPr lang="en-US" dirty="0" err="1"/>
              <a:t>aggr</a:t>
            </a:r>
            <a:r>
              <a:rPr lang="en-US" dirty="0"/>
              <a:t> for multiple batches</a:t>
            </a:r>
          </a:p>
          <a:p>
            <a:r>
              <a:rPr lang="en-US" dirty="0"/>
              <a:t>Quality controls</a:t>
            </a:r>
          </a:p>
          <a:p>
            <a:pPr lvl="1"/>
            <a:r>
              <a:rPr lang="en-US" dirty="0"/>
              <a:t>FASTQC on 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Number of cells per experiment</a:t>
            </a:r>
          </a:p>
          <a:p>
            <a:pPr lvl="1"/>
            <a:r>
              <a:rPr lang="en-US" dirty="0"/>
              <a:t>Number of UMI per cell</a:t>
            </a:r>
          </a:p>
          <a:p>
            <a:pPr lvl="1"/>
            <a:r>
              <a:rPr lang="en-US" dirty="0"/>
              <a:t>Number of  genes per cell</a:t>
            </a:r>
          </a:p>
          <a:p>
            <a:pPr lvl="1"/>
            <a:r>
              <a:rPr lang="en-US" dirty="0"/>
              <a:t>Percentage of mitochondrial reads</a:t>
            </a:r>
          </a:p>
          <a:p>
            <a:pPr lvl="1"/>
            <a:r>
              <a:rPr lang="en-US" dirty="0"/>
              <a:t>Removal of doublets/aggregates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91F0-56AF-EA4A-80D7-2C744FF1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2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E5FA3ED-C9FF-A84F-9D06-A8291A1B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40" y="-160409"/>
            <a:ext cx="638048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Instructor’s background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388326C-610E-D64A-ADE2-2204F1656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42" y="1022782"/>
            <a:ext cx="6576930" cy="5167298"/>
          </a:xfrm>
        </p:spPr>
        <p:txBody>
          <a:bodyPr>
            <a:normAutofit/>
          </a:bodyPr>
          <a:lstStyle/>
          <a:p>
            <a:r>
              <a:rPr lang="en-US" sz="1800" dirty="0"/>
              <a:t>Bachelor @ National University of Singapore(NUS) in Biochemistry 2000-03</a:t>
            </a:r>
          </a:p>
          <a:p>
            <a:r>
              <a:rPr lang="en-US" sz="1800" dirty="0" err="1"/>
              <a:t>Ph.D</a:t>
            </a:r>
            <a:r>
              <a:rPr lang="en-US" sz="1800" dirty="0"/>
              <a:t> @ NUS in stem cell biology | 2006 -10</a:t>
            </a:r>
          </a:p>
          <a:p>
            <a:r>
              <a:rPr lang="en-US" sz="1800" dirty="0"/>
              <a:t>Postdoc @ Hopkins with wet lab &amp; dry lab | 2014 - 2019</a:t>
            </a:r>
          </a:p>
          <a:p>
            <a:pPr lvl="1"/>
            <a:r>
              <a:rPr lang="en-US" sz="1800" dirty="0"/>
              <a:t>Neurogenesis w/t single-cell RNA-seq</a:t>
            </a:r>
          </a:p>
          <a:p>
            <a:pPr lvl="1"/>
            <a:r>
              <a:rPr lang="en-US" sz="1800" dirty="0"/>
              <a:t>Neurodegeneration w/t single-nucleus RNA-seq</a:t>
            </a:r>
          </a:p>
          <a:p>
            <a:pPr lvl="1"/>
            <a:r>
              <a:rPr lang="en-US" sz="1800" dirty="0"/>
              <a:t>Learning R, Bash script statistics through Google and </a:t>
            </a:r>
            <a:r>
              <a:rPr lang="en-US" sz="1800" dirty="0" err="1"/>
              <a:t>Youtube</a:t>
            </a:r>
            <a:endParaRPr lang="en-US" sz="1800" dirty="0"/>
          </a:p>
          <a:p>
            <a:r>
              <a:rPr lang="en-US" sz="1800" dirty="0"/>
              <a:t>Computational Genomics Specialist @ BCBB | 2019</a:t>
            </a:r>
          </a:p>
          <a:p>
            <a:pPr lvl="1"/>
            <a:r>
              <a:rPr lang="en-US" sz="1800" dirty="0"/>
              <a:t>Single-cell RNA-seq, CITE-seq</a:t>
            </a:r>
          </a:p>
          <a:p>
            <a:pPr lvl="2"/>
            <a:r>
              <a:rPr lang="en-US" sz="1400" dirty="0"/>
              <a:t>SMARTseq2 pipeline with FASTQC, RSEM, SENIC</a:t>
            </a:r>
          </a:p>
          <a:p>
            <a:pPr lvl="2"/>
            <a:r>
              <a:rPr lang="en-US" sz="1400" dirty="0"/>
              <a:t>10X genomics pipeline with </a:t>
            </a:r>
            <a:r>
              <a:rPr lang="en-US" sz="1400" dirty="0" err="1"/>
              <a:t>Cellranger</a:t>
            </a:r>
            <a:r>
              <a:rPr lang="en-US" sz="1400" dirty="0"/>
              <a:t>, Seurat, </a:t>
            </a:r>
            <a:r>
              <a:rPr lang="en-US" sz="1400" dirty="0" err="1"/>
              <a:t>Scanpy</a:t>
            </a:r>
            <a:r>
              <a:rPr lang="en-US" sz="1400" dirty="0"/>
              <a:t> and RNA Velocity.</a:t>
            </a:r>
          </a:p>
          <a:p>
            <a:pPr lvl="1"/>
            <a:r>
              <a:rPr lang="en-US" sz="1800" dirty="0"/>
              <a:t>Bulk RNA-seq</a:t>
            </a:r>
          </a:p>
          <a:p>
            <a:pPr lvl="2"/>
            <a:r>
              <a:rPr lang="en-US" sz="1400" dirty="0"/>
              <a:t>Deconvolution Bulk RNA-seq using ABIS and </a:t>
            </a:r>
            <a:r>
              <a:rPr lang="en-US" sz="1400" dirty="0" err="1"/>
              <a:t>CybersortX</a:t>
            </a:r>
            <a:r>
              <a:rPr lang="en-US" sz="1400" dirty="0"/>
              <a:t>.</a:t>
            </a:r>
          </a:p>
          <a:p>
            <a:pPr lvl="2"/>
            <a:r>
              <a:rPr lang="en-US" sz="1400" dirty="0"/>
              <a:t>Functional annotation with </a:t>
            </a:r>
            <a:r>
              <a:rPr lang="en-US" sz="1400" dirty="0" err="1"/>
              <a:t>clusterProfiler</a:t>
            </a:r>
            <a:r>
              <a:rPr lang="en-US" sz="1400" dirty="0"/>
              <a:t>. </a:t>
            </a:r>
          </a:p>
          <a:p>
            <a:pPr lvl="1"/>
            <a:r>
              <a:rPr lang="en-US" sz="1800" dirty="0"/>
              <a:t>Epigenetics </a:t>
            </a:r>
          </a:p>
          <a:p>
            <a:pPr lvl="2"/>
            <a:r>
              <a:rPr lang="en-US" sz="1400" dirty="0"/>
              <a:t>ATAC-seq and Chip-seq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DC44B-121D-E144-86CA-81C5A23E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EA9D0B-1698-7C4B-853F-A95221F2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496" y="1105864"/>
            <a:ext cx="4979795" cy="38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44CE02-41FA-1647-A669-6B6E97AE6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4"/>
          <a:stretch/>
        </p:blipFill>
        <p:spPr>
          <a:xfrm>
            <a:off x="125222" y="5812971"/>
            <a:ext cx="5894578" cy="725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D1D72-C513-6544-BFF1-E85900C6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5627914" cy="1325563"/>
          </a:xfrm>
        </p:spPr>
        <p:txBody>
          <a:bodyPr/>
          <a:lstStyle/>
          <a:p>
            <a:r>
              <a:rPr lang="en-US" dirty="0"/>
              <a:t>Monitoring jobs status on </a:t>
            </a:r>
            <a:r>
              <a:rPr lang="en-US" dirty="0" err="1"/>
              <a:t>biowulf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07497-5423-3A41-8DD8-BE8FB806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727BD-3245-4147-9E0F-80427B40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99" y="0"/>
            <a:ext cx="63109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9D49D0-450F-B84F-B25F-BD90474E20E7}"/>
              </a:ext>
            </a:extLst>
          </p:cNvPr>
          <p:cNvSpPr/>
          <p:nvPr/>
        </p:nvSpPr>
        <p:spPr>
          <a:xfrm>
            <a:off x="838200" y="1763917"/>
            <a:ext cx="3874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Login to the user dashboard to monitor</a:t>
            </a:r>
          </a:p>
          <a:p>
            <a:r>
              <a:rPr lang="en-US" dirty="0"/>
              <a:t>https://</a:t>
            </a:r>
            <a:r>
              <a:rPr lang="en-US" dirty="0" err="1"/>
              <a:t>hpc.nih.gov</a:t>
            </a:r>
            <a:r>
              <a:rPr lang="en-US" dirty="0"/>
              <a:t>/dashboard/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3CF88-B711-F04B-A266-438844BAECD8}"/>
              </a:ext>
            </a:extLst>
          </p:cNvPr>
          <p:cNvSpPr/>
          <p:nvPr/>
        </p:nvSpPr>
        <p:spPr>
          <a:xfrm>
            <a:off x="125222" y="4813717"/>
            <a:ext cx="42262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Sbatch</a:t>
            </a:r>
            <a:r>
              <a:rPr lang="en-US" dirty="0"/>
              <a:t> jobs can be listed on terminal using </a:t>
            </a:r>
          </a:p>
          <a:p>
            <a:r>
              <a:rPr lang="en-US" dirty="0" err="1"/>
              <a:t>sjobs</a:t>
            </a:r>
            <a:r>
              <a:rPr lang="en-US" dirty="0"/>
              <a:t> -u </a:t>
            </a:r>
            <a:r>
              <a:rPr lang="en-US" dirty="0" err="1"/>
              <a:t>user_id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792C2-21B2-364B-8AFB-0F845AA559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43"/>
          <a:stretch/>
        </p:blipFill>
        <p:spPr>
          <a:xfrm>
            <a:off x="0" y="3123029"/>
            <a:ext cx="6310901" cy="15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1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07045-4A32-7D47-82E4-2B2E05706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738DC-B8DE-1E40-BE6C-C4C9FDF5B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9" t="12445" r="-1"/>
          <a:stretch/>
        </p:blipFill>
        <p:spPr>
          <a:xfrm>
            <a:off x="3590488" y="68262"/>
            <a:ext cx="8601512" cy="6721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6798F-91D4-624F-93C4-F18CC2179F3E}"/>
              </a:ext>
            </a:extLst>
          </p:cNvPr>
          <p:cNvSpPr txBox="1"/>
          <p:nvPr/>
        </p:nvSpPr>
        <p:spPr>
          <a:xfrm>
            <a:off x="284480" y="3900880"/>
            <a:ext cx="191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 summary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7DC66-822C-F343-86FC-21BE461C29D4}"/>
              </a:ext>
            </a:extLst>
          </p:cNvPr>
          <p:cNvSpPr txBox="1"/>
          <p:nvPr/>
        </p:nvSpPr>
        <p:spPr>
          <a:xfrm>
            <a:off x="284480" y="1904301"/>
            <a:ext cx="10756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FATSTQ</a:t>
            </a:r>
          </a:p>
          <a:p>
            <a:endParaRPr lang="en-US" dirty="0"/>
          </a:p>
          <a:p>
            <a:r>
              <a:rPr lang="en-US" dirty="0"/>
              <a:t>I1.FASTQ</a:t>
            </a:r>
          </a:p>
          <a:p>
            <a:r>
              <a:rPr lang="en-US" dirty="0"/>
              <a:t>R1.FASTQ</a:t>
            </a:r>
          </a:p>
          <a:p>
            <a:r>
              <a:rPr lang="en-US" dirty="0"/>
              <a:t>R2.FASTQ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AA74C09-1ABF-EF4D-9DB8-893CC3FB8DF2}"/>
              </a:ext>
            </a:extLst>
          </p:cNvPr>
          <p:cNvSpPr/>
          <p:nvPr/>
        </p:nvSpPr>
        <p:spPr>
          <a:xfrm>
            <a:off x="1360159" y="2575420"/>
            <a:ext cx="268448" cy="6543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993BE5-3F68-484E-A60C-54D4706C64F4}"/>
              </a:ext>
            </a:extLst>
          </p:cNvPr>
          <p:cNvSpPr/>
          <p:nvPr/>
        </p:nvSpPr>
        <p:spPr>
          <a:xfrm>
            <a:off x="1656833" y="2717924"/>
            <a:ext cx="119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87AE1D6-B8F9-054D-A6A0-D626B8A0CCE9}"/>
              </a:ext>
            </a:extLst>
          </p:cNvPr>
          <p:cNvSpPr/>
          <p:nvPr/>
        </p:nvSpPr>
        <p:spPr>
          <a:xfrm>
            <a:off x="2821306" y="2810257"/>
            <a:ext cx="50606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8B6D50-E33C-3647-AD98-31C193B61411}"/>
              </a:ext>
            </a:extLst>
          </p:cNvPr>
          <p:cNvSpPr/>
          <p:nvPr/>
        </p:nvSpPr>
        <p:spPr>
          <a:xfrm>
            <a:off x="185543" y="485660"/>
            <a:ext cx="4511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+mj-lt"/>
              </a:rPr>
              <a:t>Cellranger</a:t>
            </a:r>
            <a:r>
              <a:rPr lang="en-US" sz="3600" dirty="0">
                <a:latin typeface="+mj-lt"/>
              </a:rPr>
              <a:t> count report</a:t>
            </a:r>
          </a:p>
        </p:txBody>
      </p:sp>
    </p:spTree>
    <p:extLst>
      <p:ext uri="{BB962C8B-B14F-4D97-AF65-F5344CB8AC3E}">
        <p14:creationId xmlns:p14="http://schemas.microsoft.com/office/powerpoint/2010/main" val="393488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F715-8157-AD49-BFD7-1E5B0B59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cellranger</a:t>
            </a:r>
            <a:r>
              <a:rPr lang="en-US" sz="3600" dirty="0"/>
              <a:t> count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B1F62-9686-E441-B132-0F43CA871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62" y="1127700"/>
            <a:ext cx="6260382" cy="3980327"/>
          </a:xfrm>
        </p:spPr>
        <p:txBody>
          <a:bodyPr>
            <a:normAutofit/>
          </a:bodyPr>
          <a:lstStyle/>
          <a:p>
            <a:r>
              <a:rPr lang="en-US" dirty="0"/>
              <a:t>Reads level</a:t>
            </a:r>
          </a:p>
          <a:p>
            <a:pPr lvl="1"/>
            <a:r>
              <a:rPr lang="en-US" dirty="0" err="1"/>
              <a:t>Cellranger</a:t>
            </a:r>
            <a:endParaRPr lang="en-US" dirty="0"/>
          </a:p>
          <a:p>
            <a:pPr lvl="2"/>
            <a:r>
              <a:rPr lang="en-US" dirty="0" err="1"/>
              <a:t>cellranger</a:t>
            </a:r>
            <a:r>
              <a:rPr lang="en-US" dirty="0"/>
              <a:t> </a:t>
            </a:r>
            <a:r>
              <a:rPr lang="en-US" dirty="0" err="1"/>
              <a:t>mkfastq</a:t>
            </a:r>
            <a:endParaRPr lang="en-US" dirty="0"/>
          </a:p>
          <a:p>
            <a:pPr lvl="3"/>
            <a:r>
              <a:rPr lang="en-US" dirty="0"/>
              <a:t>Generate </a:t>
            </a:r>
            <a:r>
              <a:rPr lang="en-US" dirty="0" err="1"/>
              <a:t>fastq</a:t>
            </a:r>
            <a:r>
              <a:rPr lang="en-US" dirty="0"/>
              <a:t> files from image “.</a:t>
            </a:r>
            <a:r>
              <a:rPr lang="en-US" dirty="0" err="1"/>
              <a:t>bcl</a:t>
            </a:r>
            <a:r>
              <a:rPr lang="en-US" dirty="0"/>
              <a:t>” files</a:t>
            </a:r>
          </a:p>
          <a:p>
            <a:pPr lvl="2"/>
            <a:r>
              <a:rPr lang="en-US" b="1" dirty="0" err="1"/>
              <a:t>cellranger</a:t>
            </a:r>
            <a:r>
              <a:rPr lang="en-US" b="1" dirty="0"/>
              <a:t> count </a:t>
            </a:r>
            <a:r>
              <a:rPr lang="en-US" b="1" dirty="0">
                <a:sym typeface="Wingdings" pitchFamily="2" charset="2"/>
              </a:rPr>
              <a:t> sparse matrix</a:t>
            </a:r>
            <a:endParaRPr lang="en-US" b="1" dirty="0"/>
          </a:p>
          <a:p>
            <a:pPr lvl="3"/>
            <a:r>
              <a:rPr lang="en-US" dirty="0" err="1"/>
              <a:t>umi</a:t>
            </a:r>
            <a:r>
              <a:rPr lang="en-US" dirty="0"/>
              <a:t>, unique molecule identifier</a:t>
            </a:r>
          </a:p>
          <a:p>
            <a:pPr lvl="2"/>
            <a:r>
              <a:rPr lang="en-US" dirty="0" err="1"/>
              <a:t>cellranger</a:t>
            </a:r>
            <a:r>
              <a:rPr lang="en-US" dirty="0"/>
              <a:t> </a:t>
            </a:r>
            <a:r>
              <a:rPr lang="en-US" dirty="0" err="1"/>
              <a:t>aggr</a:t>
            </a:r>
            <a:endParaRPr lang="en-US" dirty="0"/>
          </a:p>
          <a:p>
            <a:pPr lvl="3"/>
            <a:r>
              <a:rPr lang="en-US" dirty="0"/>
              <a:t>Combine count data from multiple batches</a:t>
            </a:r>
          </a:p>
          <a:p>
            <a:pPr lvl="1"/>
            <a:r>
              <a:rPr lang="en-US" dirty="0"/>
              <a:t>(For CITE-seq and HASH-tag)</a:t>
            </a:r>
          </a:p>
          <a:p>
            <a:pPr lvl="2"/>
            <a:r>
              <a:rPr lang="en-US" dirty="0"/>
              <a:t>Cite-seq-count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8E5C67-159E-834A-BF9E-4EB0865B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0AF70-71DC-A248-B0EF-95889E1F7C3F}"/>
              </a:ext>
            </a:extLst>
          </p:cNvPr>
          <p:cNvSpPr/>
          <p:nvPr/>
        </p:nvSpPr>
        <p:spPr>
          <a:xfrm>
            <a:off x="5173683" y="6492875"/>
            <a:ext cx="8601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davetang.org</a:t>
            </a:r>
            <a:r>
              <a:rPr lang="en-US" dirty="0"/>
              <a:t>/muse/2018/08/09/getting-started-with-cell-ranger/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AE81B-27FE-3D49-852E-26F4343B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670" y="681037"/>
            <a:ext cx="3937000" cy="185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4D59B7-F9D8-544A-85F6-7B4B8DD89BF1}"/>
              </a:ext>
            </a:extLst>
          </p:cNvPr>
          <p:cNvSpPr txBox="1"/>
          <p:nvPr/>
        </p:nvSpPr>
        <p:spPr>
          <a:xfrm>
            <a:off x="7238670" y="15267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628B73-6F8D-6E44-8662-D4498E657141}"/>
              </a:ext>
            </a:extLst>
          </p:cNvPr>
          <p:cNvGrpSpPr/>
          <p:nvPr/>
        </p:nvGrpSpPr>
        <p:grpSpPr>
          <a:xfrm>
            <a:off x="6569364" y="2894848"/>
            <a:ext cx="5317836" cy="3605643"/>
            <a:chOff x="2946400" y="1984375"/>
            <a:chExt cx="6565735" cy="49387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DFB930-169A-4B42-BD49-E3AFAECA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984375"/>
              <a:ext cx="6565735" cy="45085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A11BA3-273E-DF44-9D83-DE7022112D61}"/>
                </a:ext>
              </a:extLst>
            </p:cNvPr>
            <p:cNvSpPr txBox="1"/>
            <p:nvPr/>
          </p:nvSpPr>
          <p:spPr>
            <a:xfrm>
              <a:off x="4073236" y="6417229"/>
              <a:ext cx="4664821" cy="505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Ranked by number of associated UMIs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564493-2C9A-1B4B-9B93-5E0898E6E536}"/>
              </a:ext>
            </a:extLst>
          </p:cNvPr>
          <p:cNvSpPr txBox="1"/>
          <p:nvPr/>
        </p:nvSpPr>
        <p:spPr>
          <a:xfrm>
            <a:off x="9509201" y="1358822"/>
            <a:ext cx="1427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--cells</a:t>
            </a:r>
          </a:p>
          <a:p>
            <a:r>
              <a:rPr lang="en-US" sz="1600" dirty="0">
                <a:solidFill>
                  <a:srgbClr val="FFFF00"/>
                </a:solidFill>
              </a:rPr>
              <a:t>--genes</a:t>
            </a:r>
          </a:p>
          <a:p>
            <a:r>
              <a:rPr lang="en-US" sz="1600" dirty="0">
                <a:solidFill>
                  <a:srgbClr val="FFFF00"/>
                </a:solidFill>
              </a:rPr>
              <a:t>--sparse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F2FBE-45A6-9A4B-82B2-2B05CF107E9B}"/>
              </a:ext>
            </a:extLst>
          </p:cNvPr>
          <p:cNvSpPr txBox="1"/>
          <p:nvPr/>
        </p:nvSpPr>
        <p:spPr>
          <a:xfrm>
            <a:off x="10042336" y="4177421"/>
            <a:ext cx="2250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Broken cells/</a:t>
            </a:r>
          </a:p>
          <a:p>
            <a:pPr algn="ctr"/>
            <a:r>
              <a:rPr lang="en-US" dirty="0"/>
              <a:t>free floating RNA and </a:t>
            </a:r>
          </a:p>
          <a:p>
            <a:pPr algn="ctr"/>
            <a:r>
              <a:rPr lang="en-US" dirty="0"/>
              <a:t>Empty droplets</a:t>
            </a:r>
          </a:p>
          <a:p>
            <a:pPr algn="ctr"/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90AF980-5EF8-2743-AC8F-739AD181226D}"/>
              </a:ext>
            </a:extLst>
          </p:cNvPr>
          <p:cNvSpPr/>
          <p:nvPr/>
        </p:nvSpPr>
        <p:spPr>
          <a:xfrm rot="19965977">
            <a:off x="9894252" y="4117712"/>
            <a:ext cx="252008" cy="13801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FC4F95-588A-3C4D-96B4-9551FFA01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501" y="4814550"/>
            <a:ext cx="2586262" cy="14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98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F645-2486-4247-B1F8-883CA10E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Seurat -- Quality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C633B-877A-DC46-B56A-170C7E255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21" y="1028483"/>
            <a:ext cx="6032974" cy="542118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Quality of reads – FASTQC</a:t>
            </a:r>
          </a:p>
          <a:p>
            <a:r>
              <a:rPr lang="en-US" dirty="0">
                <a:solidFill>
                  <a:srgbClr val="FF0000"/>
                </a:solidFill>
              </a:rPr>
              <a:t>Percentage of mitochondrial reads</a:t>
            </a:r>
            <a:endParaRPr lang="en-US" dirty="0"/>
          </a:p>
          <a:p>
            <a:pPr lvl="1"/>
            <a:r>
              <a:rPr lang="en-US" dirty="0"/>
              <a:t>Too many mitochondria reads may indicate that cells are dying/dead/broken</a:t>
            </a:r>
          </a:p>
          <a:p>
            <a:pPr lvl="1"/>
            <a:r>
              <a:rPr lang="en-US" dirty="0"/>
              <a:t>Case-by-case, the range may vary with method of library prep methods/cell type</a:t>
            </a:r>
          </a:p>
          <a:p>
            <a:r>
              <a:rPr lang="en-US" dirty="0"/>
              <a:t>How many cells are you capturing?</a:t>
            </a:r>
          </a:p>
          <a:p>
            <a:pPr lvl="1"/>
            <a:r>
              <a:rPr lang="en-US" dirty="0"/>
              <a:t>Typically few thousands in each 10X run</a:t>
            </a:r>
          </a:p>
          <a:p>
            <a:r>
              <a:rPr lang="en-US" dirty="0"/>
              <a:t>The sequencing depth</a:t>
            </a:r>
          </a:p>
          <a:p>
            <a:pPr lvl="1"/>
            <a:r>
              <a:rPr lang="en-US" dirty="0"/>
              <a:t>Are they acceptable in the field (minimal 2,000 reads /cell?) determined by the </a:t>
            </a:r>
            <a:r>
              <a:rPr lang="en-US" dirty="0" err="1"/>
              <a:t>Cellranger</a:t>
            </a:r>
            <a:endParaRPr lang="en-US" dirty="0"/>
          </a:p>
          <a:p>
            <a:r>
              <a:rPr lang="en-US" dirty="0"/>
              <a:t>Alignment to the genome and exons</a:t>
            </a:r>
          </a:p>
          <a:p>
            <a:pPr lvl="1"/>
            <a:r>
              <a:rPr lang="en-US" dirty="0"/>
              <a:t>Should be 90-100% to the genome</a:t>
            </a:r>
          </a:p>
          <a:p>
            <a:pPr lvl="1"/>
            <a:r>
              <a:rPr lang="en-US" dirty="0"/>
              <a:t>A reasonably narrow range 70-80% to the exons</a:t>
            </a:r>
          </a:p>
          <a:p>
            <a:pPr lvl="1"/>
            <a:r>
              <a:rPr lang="en-US" dirty="0"/>
              <a:t>(Could be 30% to exons if you use nucleus, which contain lots of introns)</a:t>
            </a:r>
          </a:p>
          <a:p>
            <a:r>
              <a:rPr lang="en-US" dirty="0"/>
              <a:t>Expected markers expressed?</a:t>
            </a:r>
          </a:p>
          <a:p>
            <a:pPr lvl="1"/>
            <a:r>
              <a:rPr lang="en-US" dirty="0"/>
              <a:t>Highly expressed genes, cell type markers, automatic detection such as </a:t>
            </a:r>
            <a:r>
              <a:rPr lang="en-US" dirty="0" err="1"/>
              <a:t>scMCA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Be prepared to see differences between RNA (because of the depth and dropouts) and proteins.  </a:t>
            </a:r>
          </a:p>
          <a:p>
            <a:r>
              <a:rPr lang="en-US" dirty="0"/>
              <a:t>Confounding factors?</a:t>
            </a:r>
          </a:p>
          <a:p>
            <a:pPr lvl="1"/>
            <a:r>
              <a:rPr lang="en-US" dirty="0"/>
              <a:t>Batch effect?</a:t>
            </a:r>
          </a:p>
          <a:p>
            <a:pPr lvl="1"/>
            <a:r>
              <a:rPr lang="en-US" dirty="0"/>
              <a:t>Is your dimension reduction capturing biological or technical variations?</a:t>
            </a:r>
          </a:p>
          <a:p>
            <a:pPr lvl="1"/>
            <a:r>
              <a:rPr lang="en-US" dirty="0"/>
              <a:t>Can be evaluated by WGCNA and visualization in PCA or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D5825-0D2D-F344-BA02-97287852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5847EBD0-5BDE-5B42-8BBC-C6273288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5" y="1116282"/>
            <a:ext cx="5918179" cy="47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941504-BF9E-FB4F-9BD4-33F34D2DFF72}"/>
              </a:ext>
            </a:extLst>
          </p:cNvPr>
          <p:cNvSpPr/>
          <p:nvPr/>
        </p:nvSpPr>
        <p:spPr>
          <a:xfrm>
            <a:off x="7620336" y="5987018"/>
            <a:ext cx="364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www.biostars.org</a:t>
            </a:r>
            <a:r>
              <a:rPr lang="en-US" dirty="0"/>
              <a:t>/p/377422/</a:t>
            </a:r>
          </a:p>
        </p:txBody>
      </p:sp>
    </p:spTree>
    <p:extLst>
      <p:ext uri="{BB962C8B-B14F-4D97-AF65-F5344CB8AC3E}">
        <p14:creationId xmlns:p14="http://schemas.microsoft.com/office/powerpoint/2010/main" val="175993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1E4C81-3900-A842-A4D0-88F0B0CF7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525"/>
            <a:ext cx="9831086" cy="46519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ADBAE-4CB4-2346-92E0-B8C4E7D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4A709-94E3-504E-93D1-1C859BFB1EE3}"/>
              </a:ext>
            </a:extLst>
          </p:cNvPr>
          <p:cNvSpPr txBox="1"/>
          <p:nvPr/>
        </p:nvSpPr>
        <p:spPr>
          <a:xfrm>
            <a:off x="8221735" y="5042115"/>
            <a:ext cx="4298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UMI dominate the variance?</a:t>
            </a:r>
          </a:p>
          <a:p>
            <a:r>
              <a:rPr lang="en-US" dirty="0"/>
              <a:t>Need to do batch correction?</a:t>
            </a:r>
          </a:p>
          <a:p>
            <a:r>
              <a:rPr lang="en-US" dirty="0"/>
              <a:t>Is the level of separation enough/expected?</a:t>
            </a:r>
          </a:p>
          <a:p>
            <a:r>
              <a:rPr lang="en-US" dirty="0"/>
              <a:t>(to much background RNA?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A7C40-B8AE-6C43-BD1C-435D34D5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1" y="4212915"/>
            <a:ext cx="4192686" cy="2645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4930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49E6-E765-3B49-81AE-1EE85223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Cell-based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11ED-12CA-304A-B96B-EAFEE3F71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41" y="2187574"/>
            <a:ext cx="6307667" cy="4351338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Clustering and annotate the biological identities of clusters</a:t>
            </a:r>
          </a:p>
          <a:p>
            <a:r>
              <a:rPr lang="en-US" dirty="0">
                <a:sym typeface="Wingdings" pitchFamily="2" charset="2"/>
              </a:rPr>
              <a:t>Inference of trajectory</a:t>
            </a:r>
          </a:p>
          <a:p>
            <a:r>
              <a:rPr lang="en-US" dirty="0">
                <a:sym typeface="Wingdings" pitchFamily="2" charset="2"/>
              </a:rPr>
              <a:t>Batch correction/data integration.</a:t>
            </a:r>
          </a:p>
          <a:p>
            <a:r>
              <a:rPr lang="en-US" dirty="0">
                <a:sym typeface="Wingdings" pitchFamily="2" charset="2"/>
              </a:rPr>
              <a:t>comprehensive workflow/toolkits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72441-F83A-E14E-9940-9180C0DD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D9FC90-F44D-ED4C-995C-1B37B17F39BA}"/>
              </a:ext>
            </a:extLst>
          </p:cNvPr>
          <p:cNvGrpSpPr/>
          <p:nvPr/>
        </p:nvGrpSpPr>
        <p:grpSpPr>
          <a:xfrm>
            <a:off x="5990505" y="1332706"/>
            <a:ext cx="6154116" cy="4684272"/>
            <a:chOff x="6840852" y="1027906"/>
            <a:chExt cx="5183489" cy="34349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21626A-170B-EA40-AF3F-C1822872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9959" y="1027906"/>
              <a:ext cx="5144382" cy="3434997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555DEE-BD5C-D040-A383-643FEF8214E6}"/>
                </a:ext>
              </a:extLst>
            </p:cNvPr>
            <p:cNvSpPr/>
            <p:nvPr/>
          </p:nvSpPr>
          <p:spPr>
            <a:xfrm>
              <a:off x="6840852" y="2948278"/>
              <a:ext cx="4777459" cy="6038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9328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F170-6244-0343-8488-8381C7DB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5132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Dimension reduction--an intuitive illustration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478C0-C590-8942-8780-E7411AE7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2D48EE-D7CB-614A-9374-F903E584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038" y="1387880"/>
            <a:ext cx="7521924" cy="48979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CF0211-DA95-1B4E-BE06-4075438B7102}"/>
              </a:ext>
            </a:extLst>
          </p:cNvPr>
          <p:cNvSpPr/>
          <p:nvPr/>
        </p:nvSpPr>
        <p:spPr>
          <a:xfrm>
            <a:off x="3118559" y="6211669"/>
            <a:ext cx="4886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Screenshot by Mariam from</a:t>
            </a:r>
          </a:p>
          <a:p>
            <a:r>
              <a:rPr lang="en-US" dirty="0">
                <a:hlinkClick r:id="rId3"/>
              </a:rPr>
              <a:t>https://pair-code.github.io/understanding-umap/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437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0D67-7783-B841-8B20-407E979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C4B7-9CA6-D64B-900C-EA3971ADC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1487488"/>
            <a:ext cx="4770503" cy="4868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Linear reduction</a:t>
            </a:r>
          </a:p>
          <a:p>
            <a:pPr lvl="2"/>
            <a:r>
              <a:rPr lang="en-US" dirty="0"/>
              <a:t>Based on distances</a:t>
            </a:r>
          </a:p>
          <a:p>
            <a:pPr lvl="2"/>
            <a:r>
              <a:rPr lang="en-US" dirty="0"/>
              <a:t>2D structure in PCA depends on certain observed dominant variations</a:t>
            </a:r>
          </a:p>
          <a:p>
            <a:pPr lvl="2"/>
            <a:r>
              <a:rPr lang="en-US" dirty="0"/>
              <a:t>Often not sufficient for large number of cells</a:t>
            </a:r>
          </a:p>
          <a:p>
            <a:pPr lvl="1"/>
            <a:r>
              <a:rPr lang="en-US" dirty="0" err="1"/>
              <a:t>tSNE</a:t>
            </a:r>
            <a:endParaRPr lang="en-US" dirty="0"/>
          </a:p>
          <a:p>
            <a:pPr lvl="2"/>
            <a:r>
              <a:rPr lang="en-US" dirty="0"/>
              <a:t>Non-linear reduction</a:t>
            </a:r>
          </a:p>
          <a:p>
            <a:pPr lvl="2"/>
            <a:r>
              <a:rPr lang="en-US" dirty="0"/>
              <a:t>Attention to </a:t>
            </a:r>
            <a:r>
              <a:rPr lang="en-US" dirty="0">
                <a:solidFill>
                  <a:srgbClr val="FF0000"/>
                </a:solidFill>
              </a:rPr>
              <a:t>local similarity</a:t>
            </a:r>
          </a:p>
          <a:p>
            <a:pPr lvl="2"/>
            <a:r>
              <a:rPr lang="en-US" dirty="0"/>
              <a:t>Global shape is less meaningful</a:t>
            </a:r>
          </a:p>
          <a:p>
            <a:pPr lvl="2"/>
            <a:r>
              <a:rPr lang="en-US" dirty="0"/>
              <a:t>Add new data changes the whole pattern</a:t>
            </a:r>
          </a:p>
          <a:p>
            <a:pPr lvl="1"/>
            <a:r>
              <a:rPr lang="en-US" dirty="0"/>
              <a:t>UMAP</a:t>
            </a:r>
          </a:p>
          <a:p>
            <a:pPr lvl="2"/>
            <a:r>
              <a:rPr lang="en-US" dirty="0"/>
              <a:t>Consider both global and local structure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Learnt embeddings</a:t>
            </a:r>
            <a:r>
              <a:rPr lang="en-US" dirty="0"/>
              <a:t> can be saved for new batch of data </a:t>
            </a:r>
          </a:p>
          <a:p>
            <a:pPr lvl="1"/>
            <a:r>
              <a:rPr lang="en-US" dirty="0" err="1"/>
              <a:t>AutoEncoder</a:t>
            </a:r>
            <a:endParaRPr lang="en-US" dirty="0"/>
          </a:p>
          <a:p>
            <a:pPr lvl="2"/>
            <a:r>
              <a:rPr lang="en-US" dirty="0"/>
              <a:t>Fast algorithm to handle up to millions of cells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C5E83-AB18-C642-BED1-24CB700D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A8165-C870-6044-8087-7E60D7ED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42" y="855024"/>
            <a:ext cx="6100052" cy="57832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2E4702-17D2-904A-8C46-05B11FD5A8F0}"/>
              </a:ext>
            </a:extLst>
          </p:cNvPr>
          <p:cNvSpPr/>
          <p:nvPr/>
        </p:nvSpPr>
        <p:spPr>
          <a:xfrm>
            <a:off x="5784711" y="6589705"/>
            <a:ext cx="6946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/deep-learning-for-single-cell-biology-935d45064438</a:t>
            </a:r>
          </a:p>
        </p:txBody>
      </p:sp>
    </p:spTree>
    <p:extLst>
      <p:ext uri="{BB962C8B-B14F-4D97-AF65-F5344CB8AC3E}">
        <p14:creationId xmlns:p14="http://schemas.microsoft.com/office/powerpoint/2010/main" val="173527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2AEE-DC37-9842-962E-CE7F09F2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Comprehensive toolkits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D3CF2-4AE2-5147-BF45-C5300E16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B5BDD-6BDF-2741-93E4-9FA54ADC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89" y="1232430"/>
            <a:ext cx="7620000" cy="5359374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F1486B-9E6A-D44D-98F1-5F99F020596B}"/>
              </a:ext>
            </a:extLst>
          </p:cNvPr>
          <p:cNvSpPr/>
          <p:nvPr/>
        </p:nvSpPr>
        <p:spPr>
          <a:xfrm>
            <a:off x="4855593" y="5172128"/>
            <a:ext cx="2717634" cy="1344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05F3F-087E-AE46-B721-A3115169261D}"/>
              </a:ext>
            </a:extLst>
          </p:cNvPr>
          <p:cNvSpPr/>
          <p:nvPr/>
        </p:nvSpPr>
        <p:spPr>
          <a:xfrm>
            <a:off x="9028603" y="1635313"/>
            <a:ext cx="1651601" cy="236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A957-7EB3-7D44-BDC8-84FFFA3A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40" y="0"/>
            <a:ext cx="1163385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Comprehensive pipeline tools for explorative analysis -- Seurat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385E7-C1A9-1A4D-B9DB-78543FA8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88" y="1690687"/>
            <a:ext cx="6217901" cy="5030787"/>
          </a:xfrm>
        </p:spPr>
        <p:txBody>
          <a:bodyPr>
            <a:normAutofit/>
          </a:bodyPr>
          <a:lstStyle/>
          <a:p>
            <a:r>
              <a:rPr lang="en-US" dirty="0"/>
              <a:t>Seurat pipeline</a:t>
            </a:r>
          </a:p>
          <a:p>
            <a:pPr lvl="1"/>
            <a:r>
              <a:rPr lang="en-US" dirty="0"/>
              <a:t>General QC assessment</a:t>
            </a:r>
          </a:p>
          <a:p>
            <a:pPr lvl="1"/>
            <a:r>
              <a:rPr lang="en-US" dirty="0"/>
              <a:t>Cell type annotation</a:t>
            </a:r>
          </a:p>
          <a:p>
            <a:pPr lvl="1"/>
            <a:r>
              <a:rPr lang="en-US" dirty="0"/>
              <a:t>Batch correction and meta analysis</a:t>
            </a:r>
          </a:p>
          <a:p>
            <a:pPr lvl="1"/>
            <a:r>
              <a:rPr lang="en-US" dirty="0"/>
              <a:t>Multimodal analysis (for CITE-seq, Hash-tagging, ATAC-seq)</a:t>
            </a:r>
          </a:p>
          <a:p>
            <a:pPr lvl="1"/>
            <a:r>
              <a:rPr lang="en-US" dirty="0"/>
              <a:t>Comparative analysis across different conditions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80050D-8D5B-E44B-8A9D-18D4F110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122E9-C4E2-4F4B-B018-0236BF55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790" y="1690688"/>
            <a:ext cx="1193800" cy="119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F59BD-3CED-FC43-A8DC-3D0FE660C425}"/>
              </a:ext>
            </a:extLst>
          </p:cNvPr>
          <p:cNvSpPr/>
          <p:nvPr/>
        </p:nvSpPr>
        <p:spPr>
          <a:xfrm>
            <a:off x="7574542" y="6488668"/>
            <a:ext cx="416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</a:t>
            </a:r>
            <a:r>
              <a:rPr lang="en-US" dirty="0" err="1"/>
              <a:t>vignettes.html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E681FE-355B-8D47-848A-B077506EB933}"/>
              </a:ext>
            </a:extLst>
          </p:cNvPr>
          <p:cNvGrpSpPr/>
          <p:nvPr/>
        </p:nvGrpSpPr>
        <p:grpSpPr>
          <a:xfrm>
            <a:off x="6578930" y="1104405"/>
            <a:ext cx="5529941" cy="5753594"/>
            <a:chOff x="5688280" y="428958"/>
            <a:chExt cx="6420591" cy="64290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6D244C-CE0B-264E-83BD-3146EE241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8280" y="3301010"/>
              <a:ext cx="6420591" cy="35569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6F53EF-84A1-0646-B15D-381D6F2E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7246" y="428958"/>
              <a:ext cx="5997039" cy="279333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BBD73-53B1-BB40-9634-83A656402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358" y="1104405"/>
            <a:ext cx="2733241" cy="56859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089DD3-ADBA-A441-B4EB-C93C0F61D4E4}"/>
              </a:ext>
            </a:extLst>
          </p:cNvPr>
          <p:cNvSpPr/>
          <p:nvPr/>
        </p:nvSpPr>
        <p:spPr>
          <a:xfrm>
            <a:off x="2413559" y="6506834"/>
            <a:ext cx="416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>
                <a:hlinkClick r:id="rId7"/>
              </a:rPr>
              <a:t>https://satijalab.org/seurat/vignettes.html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2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F575-12D5-AD4F-9C19-E11D83A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Aims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9FADA-A15A-7A48-99D0-0B1D0A7AF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82" y="1291806"/>
            <a:ext cx="10515600" cy="51627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Target audience: NIEHS researchers who want to learn NGS data analysis.</a:t>
            </a:r>
          </a:p>
          <a:p>
            <a:r>
              <a:rPr lang="en-US" dirty="0"/>
              <a:t>Aims: to provide an overview of NGS analysis workflow for </a:t>
            </a:r>
            <a:r>
              <a:rPr lang="en-US" dirty="0" err="1"/>
              <a:t>scRNA</a:t>
            </a:r>
            <a:r>
              <a:rPr lang="en-US" dirty="0"/>
              <a:t>-seq, bulk RNA-seq and </a:t>
            </a:r>
            <a:r>
              <a:rPr lang="en-US" dirty="0" err="1"/>
              <a:t>ChIP</a:t>
            </a:r>
            <a:r>
              <a:rPr lang="en-US" dirty="0"/>
              <a:t>-seq.</a:t>
            </a:r>
          </a:p>
          <a:p>
            <a:r>
              <a:rPr lang="en-US" dirty="0"/>
              <a:t>Prerequisite: comfortable with shell scripts, R and python codes.</a:t>
            </a:r>
          </a:p>
          <a:p>
            <a:r>
              <a:rPr lang="en-US" dirty="0"/>
              <a:t>We will use </a:t>
            </a:r>
            <a:r>
              <a:rPr lang="en-US" dirty="0" err="1"/>
              <a:t>biowulf</a:t>
            </a:r>
            <a:r>
              <a:rPr lang="en-US" dirty="0"/>
              <a:t> HPC as the computation environment, and use </a:t>
            </a:r>
            <a:r>
              <a:rPr lang="en-US" dirty="0" err="1"/>
              <a:t>Jupyter</a:t>
            </a:r>
            <a:r>
              <a:rPr lang="en-US" dirty="0"/>
              <a:t> lab as an interface</a:t>
            </a:r>
          </a:p>
          <a:p>
            <a:r>
              <a:rPr lang="en-US" dirty="0"/>
              <a:t>The </a:t>
            </a:r>
            <a:r>
              <a:rPr lang="en-US" dirty="0" err="1"/>
              <a:t>github</a:t>
            </a:r>
            <a:r>
              <a:rPr lang="en-US" dirty="0"/>
              <a:t> repository is for illustration only. Data files are included in </a:t>
            </a:r>
            <a:r>
              <a:rPr lang="en-US" dirty="0" err="1"/>
              <a:t>Biowulf</a:t>
            </a:r>
            <a:r>
              <a:rPr lang="en-US" dirty="0"/>
              <a:t> folders for use in the class.</a:t>
            </a:r>
          </a:p>
          <a:p>
            <a:r>
              <a:rPr lang="en-US" dirty="0"/>
              <a:t>The </a:t>
            </a:r>
            <a:r>
              <a:rPr lang="en-US" dirty="0" err="1"/>
              <a:t>README.md</a:t>
            </a:r>
            <a:r>
              <a:rPr lang="en-US" dirty="0"/>
              <a:t> contains information to set up the workplace.</a:t>
            </a:r>
          </a:p>
          <a:p>
            <a:r>
              <a:rPr lang="en-US" dirty="0"/>
              <a:t>This is 2-day (4hr each day) workshop on NGS data analysis.</a:t>
            </a:r>
          </a:p>
          <a:p>
            <a:pPr lvl="1"/>
            <a:r>
              <a:rPr lang="en-US" dirty="0"/>
              <a:t>On the 1st day, we will focus on single cell RNA-seq. I will start from NGS_Workshop_Day1.pdf from the resources folder, do a ~30mins presentation.</a:t>
            </a:r>
          </a:p>
          <a:p>
            <a:pPr lvl="1"/>
            <a:r>
              <a:rPr lang="en-US" dirty="0"/>
              <a:t>This will help setting up the working environment and get background knowledge on single-cell RNA-seq.</a:t>
            </a:r>
          </a:p>
          <a:p>
            <a:pPr lvl="1"/>
            <a:r>
              <a:rPr lang="en-US" dirty="0"/>
              <a:t>The presentation will be followed by practical exercises in the </a:t>
            </a:r>
            <a:r>
              <a:rPr lang="en-US" dirty="0" err="1"/>
              <a:t>scRNA</a:t>
            </a:r>
            <a:r>
              <a:rPr lang="en-US" dirty="0"/>
              <a:t>-seq/notebooks folder.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On the 2nd day, we will discuss Bulk RNA-seq and </a:t>
            </a:r>
            <a:r>
              <a:rPr lang="en-US" dirty="0" err="1"/>
              <a:t>ChIP</a:t>
            </a:r>
            <a:r>
              <a:rPr lang="en-US" dirty="0"/>
              <a:t>-seq. I will start from the NGS_Workshop_Day2.pdf file to do a presentation, which will be followed by exercises in the bulk-RNA and </a:t>
            </a:r>
            <a:r>
              <a:rPr lang="en-US" dirty="0" err="1"/>
              <a:t>ChIP</a:t>
            </a:r>
            <a:r>
              <a:rPr lang="en-US" dirty="0"/>
              <a:t>-seq folder.</a:t>
            </a:r>
          </a:p>
          <a:p>
            <a:r>
              <a:rPr lang="en-US" b="1" dirty="0"/>
              <a:t>We will use </a:t>
            </a:r>
            <a:r>
              <a:rPr lang="en-US" b="1" dirty="0" err="1"/>
              <a:t>jupyter</a:t>
            </a:r>
            <a:r>
              <a:rPr lang="en-US" b="1" dirty="0"/>
              <a:t> lab interface on </a:t>
            </a:r>
            <a:r>
              <a:rPr lang="en-US" b="1" dirty="0" err="1"/>
              <a:t>Biowulf</a:t>
            </a:r>
            <a:r>
              <a:rPr lang="en-US" b="1" dirty="0"/>
              <a:t> (an NIH HPC system), Please refer to </a:t>
            </a:r>
            <a:r>
              <a:rPr lang="en-US" b="1" dirty="0">
                <a:hlinkClick r:id="rId2"/>
              </a:rPr>
              <a:t>Getting_started.md</a:t>
            </a:r>
            <a:r>
              <a:rPr lang="en-US" b="1" dirty="0"/>
              <a:t> to setup the working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8B710-7221-A147-B9B4-573B1D40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0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3DD1-F61B-8C4D-9F03-13558661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1" y="208448"/>
            <a:ext cx="10515600" cy="950686"/>
          </a:xfrm>
        </p:spPr>
        <p:txBody>
          <a:bodyPr>
            <a:normAutofit/>
          </a:bodyPr>
          <a:lstStyle/>
          <a:p>
            <a:r>
              <a:rPr lang="en-US" sz="3600" dirty="0"/>
              <a:t>Multiple vignettes for different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550E1-175D-F345-AEFB-9D9521F3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18F27-8D47-DC4D-BC27-19154F392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24"/>
          <a:stretch/>
        </p:blipFill>
        <p:spPr>
          <a:xfrm>
            <a:off x="127001" y="2336800"/>
            <a:ext cx="6084726" cy="3868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61B8C-E039-DA4F-A24C-000C4BC5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541" y="888609"/>
            <a:ext cx="6177460" cy="59693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13FF4B-B674-D048-BB6A-3200D7DF949F}"/>
              </a:ext>
            </a:extLst>
          </p:cNvPr>
          <p:cNvSpPr txBox="1"/>
          <p:nvPr/>
        </p:nvSpPr>
        <p:spPr>
          <a:xfrm>
            <a:off x="272143" y="1272269"/>
            <a:ext cx="2248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pipeline: QC,</a:t>
            </a:r>
          </a:p>
          <a:p>
            <a:r>
              <a:rPr lang="en-US" dirty="0"/>
              <a:t>Dimension reduction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Marker identifications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0CE03-EE48-DC4C-A596-814BB4C7D82C}"/>
              </a:ext>
            </a:extLst>
          </p:cNvPr>
          <p:cNvSpPr txBox="1"/>
          <p:nvPr/>
        </p:nvSpPr>
        <p:spPr>
          <a:xfrm>
            <a:off x="3169364" y="1792249"/>
            <a:ext cx="2854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Integrating with CITE-seq, HASH-seq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D0816-0443-E04C-B905-6E82AFB38E21}"/>
              </a:ext>
            </a:extLst>
          </p:cNvPr>
          <p:cNvSpPr txBox="1"/>
          <p:nvPr/>
        </p:nvSpPr>
        <p:spPr>
          <a:xfrm>
            <a:off x="7327075" y="519277"/>
            <a:ext cx="486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pipelines for integrating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AC9E19-7298-0A47-9A05-69FF87DB7FC2}"/>
              </a:ext>
            </a:extLst>
          </p:cNvPr>
          <p:cNvCxnSpPr/>
          <p:nvPr/>
        </p:nvCxnSpPr>
        <p:spPr>
          <a:xfrm>
            <a:off x="10943771" y="4238171"/>
            <a:ext cx="105954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F5615B-1372-AE42-9153-77245F4DFF7E}"/>
              </a:ext>
            </a:extLst>
          </p:cNvPr>
          <p:cNvCxnSpPr/>
          <p:nvPr/>
        </p:nvCxnSpPr>
        <p:spPr>
          <a:xfrm>
            <a:off x="8581572" y="4390571"/>
            <a:ext cx="105954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5B00F9-C0D6-5241-8C66-C340D4A701B4}"/>
              </a:ext>
            </a:extLst>
          </p:cNvPr>
          <p:cNvCxnSpPr>
            <a:cxnSpLocks/>
          </p:cNvCxnSpPr>
          <p:nvPr/>
        </p:nvCxnSpPr>
        <p:spPr>
          <a:xfrm>
            <a:off x="6411687" y="4194628"/>
            <a:ext cx="139699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22CF8C-5BFE-444D-B925-AEB8D45D2F03}"/>
              </a:ext>
            </a:extLst>
          </p:cNvPr>
          <p:cNvCxnSpPr>
            <a:cxnSpLocks/>
          </p:cNvCxnSpPr>
          <p:nvPr/>
        </p:nvCxnSpPr>
        <p:spPr>
          <a:xfrm>
            <a:off x="8244116" y="1179286"/>
            <a:ext cx="139699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063B64-B40B-C249-A6A3-756D8E31D9CC}"/>
              </a:ext>
            </a:extLst>
          </p:cNvPr>
          <p:cNvSpPr txBox="1"/>
          <p:nvPr/>
        </p:nvSpPr>
        <p:spPr>
          <a:xfrm>
            <a:off x="1067790" y="5216399"/>
            <a:ext cx="162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Start from here</a:t>
            </a:r>
          </a:p>
        </p:txBody>
      </p:sp>
    </p:spTree>
    <p:extLst>
      <p:ext uri="{BB962C8B-B14F-4D97-AF65-F5344CB8AC3E}">
        <p14:creationId xmlns:p14="http://schemas.microsoft.com/office/powerpoint/2010/main" val="113912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EF3D-A0BD-CB4C-BDCF-70831DA4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21" y="136525"/>
            <a:ext cx="1081677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Download vignette/tutorial to use on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9DB7-6AC3-9948-A671-D4EE5A682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14" y="1825625"/>
            <a:ext cx="3854080" cy="4351338"/>
          </a:xfrm>
        </p:spPr>
        <p:txBody>
          <a:bodyPr>
            <a:normAutofit/>
          </a:bodyPr>
          <a:lstStyle/>
          <a:p>
            <a:r>
              <a:rPr lang="en-US" dirty="0"/>
              <a:t>Linked to </a:t>
            </a:r>
            <a:r>
              <a:rPr lang="en-US" dirty="0" err="1"/>
              <a:t>github</a:t>
            </a:r>
            <a:r>
              <a:rPr lang="en-US" dirty="0"/>
              <a:t> for you to download the code. </a:t>
            </a:r>
          </a:p>
          <a:p>
            <a:r>
              <a:rPr lang="en-US" dirty="0"/>
              <a:t>Follow through the tutorial using sample data included in the package.</a:t>
            </a:r>
          </a:p>
          <a:p>
            <a:r>
              <a:rPr lang="en-US" dirty="0"/>
              <a:t>Change the input file to your our data to use the analytic pipelines.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5378-5036-EE42-B6A8-4087613F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31</a:t>
            </a:fld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4D5A267-A798-7F4A-89C3-54416D75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94" y="1825625"/>
            <a:ext cx="7467064" cy="4988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15C7BD-6BD7-D144-ABD1-F5A3E6F35ACC}"/>
              </a:ext>
            </a:extLst>
          </p:cNvPr>
          <p:cNvSpPr/>
          <p:nvPr/>
        </p:nvSpPr>
        <p:spPr>
          <a:xfrm>
            <a:off x="4478194" y="2786743"/>
            <a:ext cx="2024206" cy="642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6329D-4CDA-4149-B928-C754BC0F812D}"/>
              </a:ext>
            </a:extLst>
          </p:cNvPr>
          <p:cNvSpPr txBox="1"/>
          <p:nvPr/>
        </p:nvSpPr>
        <p:spPr>
          <a:xfrm>
            <a:off x="6782093" y="2786743"/>
            <a:ext cx="3621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(.</a:t>
            </a:r>
            <a:r>
              <a:rPr lang="en-US" dirty="0" err="1"/>
              <a:t>Rmd</a:t>
            </a:r>
            <a:r>
              <a:rPr lang="en-US" dirty="0"/>
              <a:t> can be converted to </a:t>
            </a:r>
            <a:r>
              <a:rPr lang="en-US" dirty="0" err="1"/>
              <a:t>ipynb</a:t>
            </a:r>
            <a:endParaRPr lang="en-US" dirty="0"/>
          </a:p>
          <a:p>
            <a:r>
              <a:rPr lang="en-US" dirty="0"/>
              <a:t>To be handled in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</p:txBody>
      </p:sp>
    </p:spTree>
    <p:extLst>
      <p:ext uri="{BB962C8B-B14F-4D97-AF65-F5344CB8AC3E}">
        <p14:creationId xmlns:p14="http://schemas.microsoft.com/office/powerpoint/2010/main" val="80948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0DF2-D783-3044-87D9-7B271768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3" y="137685"/>
            <a:ext cx="11339627" cy="1325563"/>
          </a:xfrm>
        </p:spPr>
        <p:txBody>
          <a:bodyPr/>
          <a:lstStyle/>
          <a:p>
            <a:r>
              <a:rPr lang="en-US" dirty="0"/>
              <a:t>R vs Python, Object-Oriented Programming (OOP)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606DC0-0501-954C-B26B-8080A789A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54301"/>
            <a:ext cx="5610233" cy="4121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95F4-50A4-294F-9C48-FF6E2BC2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99D1C-8870-2648-BAFD-3E2AA0F9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"/>
          <a:stretch/>
        </p:blipFill>
        <p:spPr>
          <a:xfrm>
            <a:off x="6096000" y="1463248"/>
            <a:ext cx="5777027" cy="4598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60AC43-FF4B-A940-92FD-0C09068FD1DD}"/>
              </a:ext>
            </a:extLst>
          </p:cNvPr>
          <p:cNvSpPr txBox="1"/>
          <p:nvPr/>
        </p:nvSpPr>
        <p:spPr>
          <a:xfrm>
            <a:off x="1169895" y="6062141"/>
            <a:ext cx="234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Object in Seurat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4AECE-F228-2640-9FDD-5D22FC957BE7}"/>
              </a:ext>
            </a:extLst>
          </p:cNvPr>
          <p:cNvSpPr txBox="1"/>
          <p:nvPr/>
        </p:nvSpPr>
        <p:spPr>
          <a:xfrm>
            <a:off x="8610600" y="6051100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Anndata</a:t>
            </a:r>
            <a:r>
              <a:rPr lang="en-US" dirty="0"/>
              <a:t> Object in </a:t>
            </a:r>
            <a:r>
              <a:rPr lang="en-US" dirty="0" err="1"/>
              <a:t>Scanpy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24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5A8766-B7B4-9148-B4FA-9C529A10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75" y="2065554"/>
            <a:ext cx="3996249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461ACE-61E3-E344-8B6B-FE3CC8394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64" y="1358435"/>
            <a:ext cx="414033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packages/toolkits are increasingly popular</a:t>
            </a:r>
          </a:p>
          <a:p>
            <a:pPr lvl="1"/>
            <a:r>
              <a:rPr lang="en-US" dirty="0" err="1"/>
              <a:t>scanpy</a:t>
            </a:r>
            <a:r>
              <a:rPr lang="en-US" dirty="0"/>
              <a:t> pipeline</a:t>
            </a:r>
          </a:p>
          <a:p>
            <a:pPr lvl="1"/>
            <a:r>
              <a:rPr lang="en-US" dirty="0" err="1"/>
              <a:t>scVelo</a:t>
            </a:r>
            <a:r>
              <a:rPr lang="en-US" dirty="0"/>
              <a:t> pipeline</a:t>
            </a:r>
          </a:p>
          <a:p>
            <a:r>
              <a:rPr lang="en-US" dirty="0"/>
              <a:t>Some has a R rapper.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python in R through Reticulate</a:t>
            </a:r>
          </a:p>
          <a:p>
            <a:r>
              <a:rPr lang="en-US" dirty="0"/>
              <a:t>Use R in python through rpy2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0CF61-DB12-B644-A595-3D926F44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42454-B7AF-F741-A349-D8F7C8EF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824" y="968756"/>
            <a:ext cx="3996414" cy="5315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3045DD-1F2B-BF4D-9AE7-683D6D6BF7D9}"/>
              </a:ext>
            </a:extLst>
          </p:cNvPr>
          <p:cNvSpPr/>
          <p:nvPr/>
        </p:nvSpPr>
        <p:spPr>
          <a:xfrm>
            <a:off x="347632" y="322426"/>
            <a:ext cx="7828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Scale up with python implementations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0AF7-ABB8-0847-9058-BB9891DC0E99}"/>
              </a:ext>
            </a:extLst>
          </p:cNvPr>
          <p:cNvSpPr txBox="1"/>
          <p:nvPr/>
        </p:nvSpPr>
        <p:spPr>
          <a:xfrm>
            <a:off x="4751487" y="1230481"/>
            <a:ext cx="279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tSNE</a:t>
            </a:r>
            <a:r>
              <a:rPr lang="en-US" dirty="0"/>
              <a:t> plot of </a:t>
            </a:r>
          </a:p>
          <a:p>
            <a:pPr algn="ctr"/>
            <a:r>
              <a:rPr lang="en-US" dirty="0"/>
              <a:t>1300000 neurons by </a:t>
            </a:r>
            <a:r>
              <a:rPr lang="en-US" dirty="0" err="1"/>
              <a:t>scanpy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D035F2-6FCA-9F49-8AA5-4B01B40B5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0" y="3183637"/>
            <a:ext cx="3064164" cy="8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BA8C78-2C14-524D-9BAA-B817CDA52801}"/>
              </a:ext>
            </a:extLst>
          </p:cNvPr>
          <p:cNvSpPr/>
          <p:nvPr/>
        </p:nvSpPr>
        <p:spPr>
          <a:xfrm>
            <a:off x="4114785" y="6416892"/>
            <a:ext cx="5324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scanpy.readthedocs.io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/stable/</a:t>
            </a:r>
            <a:r>
              <a:rPr lang="en-US" dirty="0" err="1"/>
              <a:t>tutorials.html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07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C8D2-16A8-4842-B69E-E17003C1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8527D6-7512-C440-84E7-FBC5B940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16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80382-8CC2-9946-9E45-7D7DF291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C0745-8DE5-3342-9A1A-27D23184B4F7}"/>
              </a:ext>
            </a:extLst>
          </p:cNvPr>
          <p:cNvSpPr txBox="1"/>
          <p:nvPr/>
        </p:nvSpPr>
        <p:spPr>
          <a:xfrm>
            <a:off x="6423808" y="214944"/>
            <a:ext cx="6599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 data set, similar analysis with Seurat.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implemented in python.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</a:t>
            </a:r>
            <a:r>
              <a:rPr lang="en-US" sz="2400" dirty="0" err="1">
                <a:highlight>
                  <a:srgbClr val="00FFFF"/>
                </a:highlight>
              </a:rPr>
              <a:t>jupyter</a:t>
            </a:r>
            <a:r>
              <a:rPr lang="en-US" sz="2400" dirty="0">
                <a:highlight>
                  <a:srgbClr val="00FFFF"/>
                </a:highlight>
              </a:rPr>
              <a:t> notebook </a:t>
            </a:r>
            <a:r>
              <a:rPr lang="en-US" sz="2400" dirty="0"/>
              <a:t>as a interface.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599DB-FA85-6A43-9B5A-D74F5C95EB9D}"/>
              </a:ext>
            </a:extLst>
          </p:cNvPr>
          <p:cNvSpPr txBox="1"/>
          <p:nvPr/>
        </p:nvSpPr>
        <p:spPr>
          <a:xfrm>
            <a:off x="7714208" y="2789496"/>
            <a:ext cx="401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(.</a:t>
            </a:r>
            <a:r>
              <a:rPr lang="en-US" dirty="0" err="1"/>
              <a:t>ipynb</a:t>
            </a:r>
            <a:r>
              <a:rPr lang="en-US" dirty="0"/>
              <a:t> format can be converted to .RMD</a:t>
            </a:r>
          </a:p>
          <a:p>
            <a:r>
              <a:rPr lang="en-US" dirty="0"/>
              <a:t>to be run in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8306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E381-40D2-D146-AB08-9302C149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57"/>
            <a:ext cx="10515600" cy="924413"/>
          </a:xfrm>
        </p:spPr>
        <p:txBody>
          <a:bodyPr>
            <a:normAutofit/>
          </a:bodyPr>
          <a:lstStyle/>
          <a:p>
            <a:r>
              <a:rPr lang="en-US" sz="3600" dirty="0"/>
              <a:t>Trajectory analysis by </a:t>
            </a:r>
            <a:r>
              <a:rPr lang="en-US" sz="3600" dirty="0">
                <a:solidFill>
                  <a:srgbClr val="FF0000"/>
                </a:solidFill>
              </a:rPr>
              <a:t>RNA velocity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F00B08-7E17-8845-A93A-F996650BD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89" y="1327987"/>
            <a:ext cx="5156203" cy="4356582"/>
          </a:xfrm>
        </p:spPr>
        <p:txBody>
          <a:bodyPr/>
          <a:lstStyle/>
          <a:p>
            <a:r>
              <a:rPr lang="en-US" dirty="0"/>
              <a:t>When cells differentiate, </a:t>
            </a:r>
            <a:r>
              <a:rPr lang="en-US" b="1" dirty="0"/>
              <a:t>new genes</a:t>
            </a:r>
            <a:r>
              <a:rPr lang="en-US" dirty="0"/>
              <a:t> will start to be expressed</a:t>
            </a:r>
          </a:p>
          <a:p>
            <a:r>
              <a:rPr lang="en-US" dirty="0"/>
              <a:t>Transcripts have introns and will be spliced off given time</a:t>
            </a:r>
          </a:p>
          <a:p>
            <a:r>
              <a:rPr lang="en-US" dirty="0"/>
              <a:t>Through assessing the present percentage of reads in introns, increase or decrease of expression can be modeled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F45B9-9F05-9C40-86D6-37F6A1A9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E527F-8725-9243-B4C9-FC3409DBEB86}"/>
              </a:ext>
            </a:extLst>
          </p:cNvPr>
          <p:cNvSpPr/>
          <p:nvPr/>
        </p:nvSpPr>
        <p:spPr>
          <a:xfrm>
            <a:off x="6229435" y="5679441"/>
            <a:ext cx="4762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liorpachter.wordpress.com</a:t>
            </a:r>
            <a:r>
              <a:rPr lang="en-US" dirty="0"/>
              <a:t>/tag/</a:t>
            </a:r>
            <a:r>
              <a:rPr lang="en-US" dirty="0" err="1"/>
              <a:t>velocyto</a:t>
            </a:r>
            <a:r>
              <a:rPr lang="en-US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91BEE-9F3D-2647-A416-05104CAC3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4"/>
          <a:stretch/>
        </p:blipFill>
        <p:spPr>
          <a:xfrm>
            <a:off x="5810444" y="1494909"/>
            <a:ext cx="5543355" cy="418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895B4E-987E-DD41-8ACD-8AE15FB11AD5}"/>
              </a:ext>
            </a:extLst>
          </p:cNvPr>
          <p:cNvSpPr/>
          <p:nvPr/>
        </p:nvSpPr>
        <p:spPr>
          <a:xfrm>
            <a:off x="6229435" y="5918858"/>
            <a:ext cx="4410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http://pklab.med.harvard.edu/software.html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75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D16BF3-F432-7143-8C1C-4BD09DE35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778"/>
            <a:ext cx="11811000" cy="412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8776F-D587-3D40-A742-ED20BBBF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506"/>
            <a:ext cx="10515600" cy="115962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Modeling RNA dynamics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3859834-458B-B44E-8945-EE20DA92B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10" t="12569" r="49527" b="53690"/>
          <a:stretch/>
        </p:blipFill>
        <p:spPr>
          <a:xfrm>
            <a:off x="37754" y="4622252"/>
            <a:ext cx="4091743" cy="173818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7E9F9-6D35-E34F-A79F-905B64AE29E7}"/>
              </a:ext>
            </a:extLst>
          </p:cNvPr>
          <p:cNvSpPr/>
          <p:nvPr/>
        </p:nvSpPr>
        <p:spPr>
          <a:xfrm>
            <a:off x="1400365" y="3775098"/>
            <a:ext cx="2273968" cy="673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7E29C-4380-EA4B-9433-545B345A3D9A}"/>
              </a:ext>
            </a:extLst>
          </p:cNvPr>
          <p:cNvSpPr txBox="1"/>
          <p:nvPr/>
        </p:nvSpPr>
        <p:spPr>
          <a:xfrm>
            <a:off x="8062502" y="4753897"/>
            <a:ext cx="3879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assumptions: </a:t>
            </a:r>
          </a:p>
          <a:p>
            <a:r>
              <a:rPr lang="en-US" dirty="0"/>
              <a:t>steady states has been observed</a:t>
            </a:r>
          </a:p>
          <a:p>
            <a:r>
              <a:rPr lang="en-US" dirty="0"/>
              <a:t>a constant splicing rate β across all RNA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AA201FB-B49D-504B-BC9E-585B4FA55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02" t="49376" r="21169" b="27569"/>
          <a:stretch/>
        </p:blipFill>
        <p:spPr>
          <a:xfrm>
            <a:off x="4352259" y="4604944"/>
            <a:ext cx="3765624" cy="191419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DA70B79-5BBD-D143-9175-30428B70143C}"/>
              </a:ext>
            </a:extLst>
          </p:cNvPr>
          <p:cNvSpPr/>
          <p:nvPr/>
        </p:nvSpPr>
        <p:spPr>
          <a:xfrm>
            <a:off x="10279117" y="1397876"/>
            <a:ext cx="767255" cy="87235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443576-0502-A743-A2D9-5E0F9189DB51}"/>
              </a:ext>
            </a:extLst>
          </p:cNvPr>
          <p:cNvSpPr/>
          <p:nvPr/>
        </p:nvSpPr>
        <p:spPr>
          <a:xfrm>
            <a:off x="8266386" y="3239624"/>
            <a:ext cx="767255" cy="87235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43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8709-F1D7-BE42-8E83-552F0B39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B8AC2-BE10-BB4F-968A-3B2D80D62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20" t="11148" r="9238" b="10475"/>
          <a:stretch/>
        </p:blipFill>
        <p:spPr>
          <a:xfrm>
            <a:off x="0" y="64005"/>
            <a:ext cx="12192000" cy="67299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21C4F-E6D8-9743-8244-FEEA6661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34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C0F4-B0E2-D74F-B1E6-63C39A78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9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Steps of RNA-velocity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E0DF0-3D56-614F-AB55-47DAE1DD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81" y="1606144"/>
            <a:ext cx="6198704" cy="4750205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cellranger</a:t>
            </a:r>
            <a:r>
              <a:rPr lang="en-US" dirty="0"/>
              <a:t> produced bam files</a:t>
            </a:r>
          </a:p>
          <a:p>
            <a:pPr lvl="1"/>
            <a:r>
              <a:rPr lang="en-US" dirty="0"/>
              <a:t>Sort bam files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Velocyto</a:t>
            </a:r>
            <a:r>
              <a:rPr lang="en-US" dirty="0"/>
              <a:t> CLI to identify exonal/</a:t>
            </a:r>
            <a:r>
              <a:rPr lang="en-US" dirty="0" err="1"/>
              <a:t>intronal</a:t>
            </a:r>
            <a:r>
              <a:rPr lang="en-US" dirty="0"/>
              <a:t> reads as loom files. 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scVelo</a:t>
            </a:r>
            <a:r>
              <a:rPr lang="en-US" dirty="0"/>
              <a:t> to model the data and recover RNA dynamics</a:t>
            </a:r>
          </a:p>
          <a:p>
            <a:pPr lvl="1"/>
            <a:r>
              <a:rPr lang="en-US" dirty="0"/>
              <a:t>Through Markov process to predict which neighbor is the most </a:t>
            </a:r>
            <a:r>
              <a:rPr lang="en-US" dirty="0" err="1"/>
              <a:t>probabal</a:t>
            </a:r>
            <a:r>
              <a:rPr lang="en-US" dirty="0"/>
              <a:t> destiny for he cell. </a:t>
            </a:r>
          </a:p>
          <a:p>
            <a:pPr lvl="1"/>
            <a:r>
              <a:rPr lang="en-US" dirty="0"/>
              <a:t>Backtracking and forward tracking to get the destiny and ancestor of the cell.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4812D-8339-6F4F-9874-2A25EF40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52FA6-42C5-5749-B9A4-1AB42732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904" y="136525"/>
            <a:ext cx="4854294" cy="6492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EA88DA-A0C7-AB42-9479-D3D75415799A}"/>
              </a:ext>
            </a:extLst>
          </p:cNvPr>
          <p:cNvSpPr/>
          <p:nvPr/>
        </p:nvSpPr>
        <p:spPr>
          <a:xfrm>
            <a:off x="2882467" y="6097795"/>
            <a:ext cx="4778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6699"/>
                </a:solidFill>
                <a:latin typeface="-apple-system"/>
                <a:hlinkClick r:id="rId3"/>
              </a:rPr>
              <a:t>Nature, 2018. invented the concept</a:t>
            </a:r>
          </a:p>
          <a:p>
            <a:r>
              <a:rPr lang="en-US" i="1" dirty="0">
                <a:solidFill>
                  <a:srgbClr val="006699"/>
                </a:solidFill>
                <a:latin typeface="-apple-system"/>
                <a:hlinkClick r:id="rId3"/>
              </a:rPr>
              <a:t>Nature Biotechnology</a:t>
            </a:r>
            <a:r>
              <a:rPr lang="en-US" i="1" dirty="0">
                <a:solidFill>
                  <a:srgbClr val="006699"/>
                </a:solidFill>
                <a:latin typeface="-apple-system"/>
              </a:rPr>
              <a:t>, 2020. a generalized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83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2F25-ACB0-9D42-8A5A-DE6B201B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Get information about spliced/</a:t>
            </a:r>
            <a:r>
              <a:rPr lang="en-US" sz="3600" dirty="0" err="1"/>
              <a:t>unspliced</a:t>
            </a:r>
            <a:r>
              <a:rPr lang="en-US" sz="3600" dirty="0"/>
              <a:t> transcripts from bam 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17B3A5-5C58-C24E-8AAA-BCC086F9EF1B}"/>
              </a:ext>
            </a:extLst>
          </p:cNvPr>
          <p:cNvSpPr/>
          <p:nvPr/>
        </p:nvSpPr>
        <p:spPr>
          <a:xfrm>
            <a:off x="228601" y="2782669"/>
            <a:ext cx="73310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Step 1, finding reads mapped to un-spliced regions.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#Sort BAM files with Barcodes</a:t>
            </a:r>
          </a:p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samtools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sort -t CB -O BAM -o 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cellsorted_possorted_genome_bam.bam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possorted_genome_bam.bam</a:t>
            </a:r>
            <a:r>
              <a:rPr lang="en-US" dirty="0">
                <a:latin typeface="Menlo" panose="020B0609030804020204" pitchFamily="49" charset="0"/>
              </a:rPr>
              <a:t>​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#Analyze reads from spliced/non-spliced transcripts,</a:t>
            </a:r>
            <a:endParaRPr lang="en-US" dirty="0"/>
          </a:p>
          <a:p>
            <a:pPr fontAlgn="base"/>
            <a:r>
              <a:rPr lang="en-US" dirty="0"/>
              <a:t>module load python/3.7.3-foss-2016b​</a:t>
            </a:r>
          </a:p>
          <a:p>
            <a:pPr fontAlgn="base"/>
            <a:r>
              <a:rPr lang="en-US" dirty="0" err="1"/>
              <a:t>velocyto</a:t>
            </a:r>
            <a:r>
              <a:rPr lang="en-US" dirty="0"/>
              <a:t> run10x  </a:t>
            </a:r>
            <a:r>
              <a:rPr lang="en-US" dirty="0" err="1"/>
              <a:t>cellranger_output_folder</a:t>
            </a:r>
            <a:r>
              <a:rPr lang="en-US" dirty="0"/>
              <a:t>  </a:t>
            </a:r>
            <a:r>
              <a:rPr lang="en-US" dirty="0" err="1"/>
              <a:t>genes.gtf</a:t>
            </a:r>
            <a:r>
              <a:rPr lang="en-US" dirty="0"/>
              <a:t>​</a:t>
            </a:r>
          </a:p>
          <a:p>
            <a:endParaRPr lang="en-US" dirty="0"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94633C-F50A-654C-ACDC-95F007758B58}"/>
              </a:ext>
            </a:extLst>
          </p:cNvPr>
          <p:cNvSpPr/>
          <p:nvPr/>
        </p:nvSpPr>
        <p:spPr>
          <a:xfrm>
            <a:off x="228601" y="1803499"/>
            <a:ext cx="12472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</a:rPr>
              <a:t>#Build pipe line and shared scripts and instruction to researchers</a:t>
            </a:r>
          </a:p>
          <a:p>
            <a:r>
              <a:rPr lang="en-US" dirty="0">
                <a:latin typeface="Menlo" panose="020B0609030804020204" pitchFamily="49" charset="0"/>
                <a:hlinkClick r:id="rId3"/>
              </a:rPr>
              <a:t>https://github.com/zhuy16/single-cell-RNA-seq/tree/master/scvel_notebooks</a:t>
            </a:r>
            <a:r>
              <a:rPr lang="en-US" dirty="0">
                <a:latin typeface="Menlo" panose="020B0609030804020204" pitchFamily="49" charset="0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A81CE-E7AD-BB43-B463-D04CE9CE7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919" y="2562641"/>
            <a:ext cx="4144783" cy="2190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CDAA0-4E15-BB42-AFB4-9118516407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37"/>
          <a:stretch/>
        </p:blipFill>
        <p:spPr>
          <a:xfrm>
            <a:off x="7488918" y="4866428"/>
            <a:ext cx="4144783" cy="12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1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1125-E484-4F4E-9065-CEB990AB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8E9E-0A51-7D46-BB64-0F009867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57" y="1825625"/>
            <a:ext cx="729514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It is very limited time for a broad topic</a:t>
            </a:r>
          </a:p>
          <a:p>
            <a:r>
              <a:rPr lang="en-US" dirty="0"/>
              <a:t>I will not try to cover many details.</a:t>
            </a:r>
          </a:p>
          <a:p>
            <a:r>
              <a:rPr lang="en-US" dirty="0"/>
              <a:t>It is designed to provide just an overview on computation and a concrete set of starting materials.</a:t>
            </a:r>
          </a:p>
          <a:p>
            <a:r>
              <a:rPr lang="en-US" dirty="0"/>
              <a:t>Most of these are selected online materials (with references) that is tailored to run on </a:t>
            </a:r>
            <a:r>
              <a:rPr lang="en-US" dirty="0" err="1"/>
              <a:t>Biowulf</a:t>
            </a:r>
            <a:r>
              <a:rPr lang="en-US" dirty="0"/>
              <a:t>.</a:t>
            </a:r>
          </a:p>
          <a:p>
            <a:r>
              <a:rPr lang="en-US" dirty="0"/>
              <a:t>Questions and feedback are welcome in the workshop and in the google sheet. </a:t>
            </a:r>
          </a:p>
          <a:p>
            <a:pPr lvl="1"/>
            <a:r>
              <a:rPr lang="en-US" b="1" u="sng" dirty="0">
                <a:hlinkClick r:id="rId2"/>
              </a:rPr>
              <a:t>Questions &amp; Feedback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01C78-3F2C-A443-A4C4-DB988785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F134F-F83B-C447-9801-058B32D2E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8" t="15123" r="15265" b="15242"/>
          <a:stretch/>
        </p:blipFill>
        <p:spPr>
          <a:xfrm>
            <a:off x="8032481" y="1825625"/>
            <a:ext cx="4159519" cy="3587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DE00A-4B01-EA4F-A7F7-6AAEF207451C}"/>
              </a:ext>
            </a:extLst>
          </p:cNvPr>
          <p:cNvSpPr txBox="1"/>
          <p:nvPr/>
        </p:nvSpPr>
        <p:spPr>
          <a:xfrm>
            <a:off x="9700271" y="4669762"/>
            <a:ext cx="108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&amp; </a:t>
            </a:r>
            <a:r>
              <a:rPr lang="en-US" sz="1400" dirty="0" err="1">
                <a:solidFill>
                  <a:schemeClr val="bg1"/>
                </a:solidFill>
              </a:rPr>
              <a:t>Youtubing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11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2ACF-9C9B-6848-BAEC-3EECD38C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example for </a:t>
            </a:r>
            <a:r>
              <a:rPr lang="en-US" dirty="0" err="1"/>
              <a:t>velocyto</a:t>
            </a:r>
            <a:r>
              <a:rPr lang="en-US" dirty="0"/>
              <a:t> CLI job – half a day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F8042C-70B1-7D43-8C95-8EE9412E1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0985" y="1825625"/>
            <a:ext cx="455002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1F103-8C6E-9F47-825F-0DA6342C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A2151-29F0-6645-989E-89201A75A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71" y="1690688"/>
            <a:ext cx="689536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62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ED08-4AEC-EF41-B196-778DD93A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RNA 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B8E8-7821-0044-A96F-794A7F7A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AC9-9306-3144-90D2-253AACD6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75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16E1-138D-0747-9DC1-FDCDE3B3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day 1,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54C5-0F04-DD4C-9A65-BB21E6F27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Set up the working environment</a:t>
            </a:r>
          </a:p>
          <a:p>
            <a:pPr lvl="1"/>
            <a:r>
              <a:rPr lang="en-US" dirty="0"/>
              <a:t>Login and </a:t>
            </a:r>
            <a:r>
              <a:rPr lang="en-US" dirty="0" err="1"/>
              <a:t>pseudolinks</a:t>
            </a:r>
            <a:r>
              <a:rPr lang="en-US" dirty="0"/>
              <a:t> to data</a:t>
            </a:r>
          </a:p>
          <a:p>
            <a:pPr lvl="1"/>
            <a:r>
              <a:rPr lang="en-US" dirty="0"/>
              <a:t>Copy files to scratch drive</a:t>
            </a:r>
          </a:p>
          <a:p>
            <a:pPr lvl="1"/>
            <a:r>
              <a:rPr lang="en-US" dirty="0"/>
              <a:t>Evoke </a:t>
            </a:r>
            <a:r>
              <a:rPr lang="en-US" dirty="0" err="1"/>
              <a:t>jupyter</a:t>
            </a:r>
            <a:r>
              <a:rPr lang="en-US" dirty="0"/>
              <a:t> lab IDE</a:t>
            </a:r>
          </a:p>
          <a:p>
            <a:r>
              <a:rPr lang="en-US" dirty="0"/>
              <a:t>Introduction to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  <a:p>
            <a:r>
              <a:rPr lang="en-US" dirty="0"/>
              <a:t>Make </a:t>
            </a:r>
            <a:r>
              <a:rPr lang="en-US" dirty="0" err="1"/>
              <a:t>fastq</a:t>
            </a:r>
            <a:r>
              <a:rPr lang="en-US" dirty="0"/>
              <a:t> from </a:t>
            </a:r>
            <a:r>
              <a:rPr lang="en-US" dirty="0" err="1"/>
              <a:t>bcl</a:t>
            </a:r>
            <a:r>
              <a:rPr lang="en-US" dirty="0"/>
              <a:t> files</a:t>
            </a:r>
          </a:p>
          <a:p>
            <a:r>
              <a:rPr lang="en-US" dirty="0"/>
              <a:t>Use </a:t>
            </a:r>
            <a:r>
              <a:rPr lang="en-US" dirty="0" err="1"/>
              <a:t>cellranger</a:t>
            </a:r>
            <a:r>
              <a:rPr lang="en-US" dirty="0"/>
              <a:t> count to do alignment</a:t>
            </a:r>
          </a:p>
          <a:p>
            <a:r>
              <a:rPr lang="en-US" dirty="0"/>
              <a:t>Use Seurat/</a:t>
            </a:r>
            <a:r>
              <a:rPr lang="en-US" dirty="0" err="1"/>
              <a:t>scanpy</a:t>
            </a:r>
            <a:r>
              <a:rPr lang="en-US" dirty="0"/>
              <a:t> pipeline to do QC and dimension reduction</a:t>
            </a:r>
          </a:p>
          <a:p>
            <a:r>
              <a:rPr lang="en-US" dirty="0"/>
              <a:t>Use RNA velocity to infer trajectory</a:t>
            </a:r>
          </a:p>
          <a:p>
            <a:r>
              <a:rPr lang="en-US" dirty="0"/>
              <a:t>For tomorrow: please install IGV and IGB for visualization of alignment, on your local machine.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0B69D-0E7B-BF4D-92C9-BB92562D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8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478D-E19E-AF45-B3B7-CDE04E5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1E431-398F-2642-A7E0-2B191AE2A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</a:t>
            </a:r>
            <a:r>
              <a:rPr lang="en-US" dirty="0" err="1"/>
              <a:t>fastq</a:t>
            </a:r>
            <a:r>
              <a:rPr lang="en-US" dirty="0"/>
              <a:t> and </a:t>
            </a:r>
            <a:r>
              <a:rPr lang="en-US" dirty="0" err="1"/>
              <a:t>cellranger</a:t>
            </a:r>
            <a:r>
              <a:rPr lang="en-US" dirty="0"/>
              <a:t> count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https://davetang.org/muse/2018/08/09/getting-started-with-cell-ranger/</a:t>
            </a:r>
            <a:r>
              <a:rPr lang="en-US" dirty="0"/>
              <a:t> </a:t>
            </a:r>
          </a:p>
          <a:p>
            <a:r>
              <a:rPr lang="en-US" dirty="0"/>
              <a:t>Seurat pipeline on </a:t>
            </a:r>
            <a:r>
              <a:rPr lang="en-US" dirty="0" err="1"/>
              <a:t>pbmc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https://satijalab.org/seurat/articles/pbmc3k_tutorial.html</a:t>
            </a:r>
            <a:r>
              <a:rPr lang="en-US" dirty="0"/>
              <a:t> </a:t>
            </a:r>
          </a:p>
          <a:p>
            <a:r>
              <a:rPr lang="en-US" dirty="0" err="1"/>
              <a:t>Scanpy</a:t>
            </a:r>
            <a:r>
              <a:rPr lang="en-US" dirty="0"/>
              <a:t> pipeline</a:t>
            </a:r>
          </a:p>
          <a:p>
            <a:pPr lvl="1"/>
            <a:r>
              <a:rPr lang="en-US" dirty="0">
                <a:hlinkClick r:id="rId4"/>
              </a:rPr>
              <a:t>https://scanpy-tutorials.readthedocs.io/en/latest/pbmc3k.html</a:t>
            </a:r>
            <a:r>
              <a:rPr lang="en-US" dirty="0"/>
              <a:t> </a:t>
            </a:r>
          </a:p>
          <a:p>
            <a:r>
              <a:rPr lang="en-US" dirty="0"/>
              <a:t>RNA velocity</a:t>
            </a:r>
          </a:p>
          <a:p>
            <a:pPr lvl="1"/>
            <a:r>
              <a:rPr lang="en-US" dirty="0" err="1"/>
              <a:t>velocyto</a:t>
            </a:r>
            <a:r>
              <a:rPr lang="en-US" dirty="0"/>
              <a:t> CLI</a:t>
            </a:r>
          </a:p>
          <a:p>
            <a:pPr lvl="2"/>
            <a:r>
              <a:rPr lang="en-US" dirty="0">
                <a:hlinkClick r:id="rId5"/>
              </a:rPr>
              <a:t>https://velocyto.org/velocyto.py/tutorial/cli.html</a:t>
            </a:r>
          </a:p>
          <a:p>
            <a:pPr lvl="1"/>
            <a:r>
              <a:rPr lang="en-US" dirty="0" err="1"/>
              <a:t>scVelo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Scvelo: https://scvelo.readthedocs.io/VelocityBasics/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A08-03BF-6C48-84D5-30BCD74B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3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565A-8B05-A44B-A28C-B9A2F736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6304"/>
            <a:ext cx="10515600" cy="1325563"/>
          </a:xfrm>
        </p:spPr>
        <p:txBody>
          <a:bodyPr/>
          <a:lstStyle/>
          <a:p>
            <a:r>
              <a:rPr lang="en-US" dirty="0"/>
              <a:t>Agenda -- day 1, single cell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F69DB-32D8-7B4C-8723-CF00A8853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416"/>
            <a:ext cx="10515600" cy="4951029"/>
          </a:xfrm>
        </p:spPr>
        <p:txBody>
          <a:bodyPr>
            <a:noAutofit/>
          </a:bodyPr>
          <a:lstStyle/>
          <a:p>
            <a:r>
              <a:rPr lang="en-US" sz="1600" dirty="0"/>
              <a:t>9-10AM, setting up the system</a:t>
            </a:r>
          </a:p>
          <a:p>
            <a:pPr lvl="1"/>
            <a:r>
              <a:rPr lang="en-US" sz="1400" dirty="0"/>
              <a:t>Get to know each other</a:t>
            </a:r>
          </a:p>
          <a:p>
            <a:pPr lvl="1"/>
            <a:r>
              <a:rPr lang="en-US" sz="1400" dirty="0"/>
              <a:t>Set up </a:t>
            </a:r>
            <a:r>
              <a:rPr lang="en-US" sz="1400" dirty="0" err="1"/>
              <a:t>pseudolink</a:t>
            </a:r>
            <a:r>
              <a:rPr lang="en-US" sz="1400" dirty="0"/>
              <a:t> (NIEHS_NGS) to the /data/</a:t>
            </a:r>
            <a:r>
              <a:rPr lang="en-US" sz="1400" dirty="0" err="1"/>
              <a:t>studentxx</a:t>
            </a:r>
            <a:r>
              <a:rPr lang="en-US" sz="1400" dirty="0"/>
              <a:t> folder</a:t>
            </a:r>
          </a:p>
          <a:p>
            <a:pPr lvl="1"/>
            <a:r>
              <a:rPr lang="en-US" sz="1400" dirty="0"/>
              <a:t>Copy workshop files to NIEHS_NGS</a:t>
            </a:r>
          </a:p>
          <a:p>
            <a:pPr lvl="1"/>
            <a:r>
              <a:rPr lang="en-US" sz="1400" dirty="0"/>
              <a:t>Initiate </a:t>
            </a:r>
            <a:r>
              <a:rPr lang="en-US" sz="1400" dirty="0" err="1"/>
              <a:t>jupyter</a:t>
            </a:r>
            <a:r>
              <a:rPr lang="en-US" sz="1400" dirty="0"/>
              <a:t> lab</a:t>
            </a:r>
          </a:p>
          <a:p>
            <a:r>
              <a:rPr lang="en-US" sz="1800" dirty="0"/>
              <a:t>Questions and break (10 minutes)</a:t>
            </a:r>
          </a:p>
          <a:p>
            <a:r>
              <a:rPr lang="en-US" sz="1800" dirty="0"/>
              <a:t>10:30-11AM, Introducing single cell RNA-seq 30 minutes.</a:t>
            </a:r>
          </a:p>
          <a:p>
            <a:r>
              <a:rPr lang="en-US" sz="1800" dirty="0"/>
              <a:t>11-12AM, From </a:t>
            </a:r>
            <a:r>
              <a:rPr lang="en-US" sz="1800" dirty="0" err="1"/>
              <a:t>bcl</a:t>
            </a:r>
            <a:r>
              <a:rPr lang="en-US" sz="1800" dirty="0"/>
              <a:t>, </a:t>
            </a:r>
            <a:r>
              <a:rPr lang="en-US" sz="1800" dirty="0" err="1"/>
              <a:t>fastq</a:t>
            </a:r>
            <a:r>
              <a:rPr lang="en-US" sz="1800" dirty="0"/>
              <a:t> to expression matrix</a:t>
            </a:r>
          </a:p>
          <a:p>
            <a:pPr lvl="1"/>
            <a:r>
              <a:rPr lang="en-US" sz="1400" dirty="0"/>
              <a:t>Convert </a:t>
            </a:r>
            <a:r>
              <a:rPr lang="en-US" sz="1400" dirty="0" err="1"/>
              <a:t>bcl</a:t>
            </a:r>
            <a:r>
              <a:rPr lang="en-US" sz="1400" dirty="0"/>
              <a:t> to </a:t>
            </a:r>
            <a:r>
              <a:rPr lang="en-US" sz="1400" dirty="0" err="1"/>
              <a:t>fastq</a:t>
            </a:r>
            <a:r>
              <a:rPr lang="en-US" sz="1400" dirty="0"/>
              <a:t> files using the tiny-</a:t>
            </a:r>
            <a:r>
              <a:rPr lang="en-US" sz="1400" dirty="0" err="1"/>
              <a:t>bcl</a:t>
            </a:r>
            <a:r>
              <a:rPr lang="en-US" sz="1400" dirty="0"/>
              <a:t> folder 15 minutes</a:t>
            </a:r>
          </a:p>
          <a:p>
            <a:pPr lvl="1"/>
            <a:r>
              <a:rPr lang="en-US" sz="1400" dirty="0"/>
              <a:t>Using </a:t>
            </a:r>
            <a:r>
              <a:rPr lang="en-US" sz="1400" dirty="0" err="1"/>
              <a:t>cellranger</a:t>
            </a:r>
            <a:r>
              <a:rPr lang="en-US" sz="1400" dirty="0"/>
              <a:t> count to get expression matrix </a:t>
            </a:r>
          </a:p>
          <a:p>
            <a:r>
              <a:rPr lang="en-US" sz="1800" dirty="0"/>
              <a:t>12-12:30PM, Questions and break </a:t>
            </a:r>
          </a:p>
          <a:p>
            <a:r>
              <a:rPr lang="en-US" sz="1800" dirty="0"/>
              <a:t>12PM-1PM, Run basic pipelines</a:t>
            </a:r>
          </a:p>
          <a:p>
            <a:pPr lvl="1"/>
            <a:r>
              <a:rPr lang="en-US" sz="1400" dirty="0"/>
              <a:t>Using Seurat pipeline to import alignment result do QC, and normalization.</a:t>
            </a:r>
          </a:p>
          <a:p>
            <a:pPr lvl="1"/>
            <a:r>
              <a:rPr lang="en-US" sz="1400" dirty="0"/>
              <a:t>(optional) Using </a:t>
            </a:r>
            <a:r>
              <a:rPr lang="en-US" sz="1400" dirty="0" err="1"/>
              <a:t>Scanpy</a:t>
            </a:r>
            <a:r>
              <a:rPr lang="en-US" sz="1400" dirty="0"/>
              <a:t> pipeline to import alignment results to do QC, and normalization.</a:t>
            </a:r>
            <a:endParaRPr lang="en-US" sz="1600" dirty="0"/>
          </a:p>
          <a:p>
            <a:r>
              <a:rPr lang="en-US" sz="1600" dirty="0"/>
              <a:t>1PM-1:30PM, use RNA velocity to infer trajectory.</a:t>
            </a:r>
          </a:p>
          <a:p>
            <a:pPr lvl="1"/>
            <a:r>
              <a:rPr lang="en-US" sz="1200" dirty="0"/>
              <a:t>Run </a:t>
            </a:r>
            <a:r>
              <a:rPr lang="en-US" sz="1200" dirty="0" err="1"/>
              <a:t>Velocyto</a:t>
            </a:r>
            <a:r>
              <a:rPr lang="en-US" sz="1200" dirty="0"/>
              <a:t> CLI to get the reads aligned to non-spliced region.</a:t>
            </a:r>
          </a:p>
          <a:p>
            <a:pPr lvl="1"/>
            <a:r>
              <a:rPr lang="en-US" sz="1200" dirty="0"/>
              <a:t>Import into </a:t>
            </a:r>
            <a:r>
              <a:rPr lang="en-US" sz="1200" dirty="0" err="1"/>
              <a:t>scVelo</a:t>
            </a:r>
            <a:r>
              <a:rPr lang="en-US" sz="1200" dirty="0"/>
              <a:t> (python) to do trajectory inference.</a:t>
            </a:r>
          </a:p>
          <a:p>
            <a:r>
              <a:rPr lang="en-US" sz="1600" dirty="0"/>
              <a:t>1:30PM—2PM, Prepare for day2</a:t>
            </a:r>
          </a:p>
          <a:p>
            <a:pPr lvl="1"/>
            <a:r>
              <a:rPr lang="en-US" sz="1200" dirty="0"/>
              <a:t>Download and install IGV, IGB</a:t>
            </a:r>
          </a:p>
          <a:p>
            <a:pPr lvl="1"/>
            <a:endParaRPr lang="en-US" sz="12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88206-39E9-5A43-8E79-82042D5A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EF7B-698D-784D-8395-ACA600B5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Agenda -- day 2, bulk RNA-seq and </a:t>
            </a:r>
            <a:r>
              <a:rPr lang="en-US" dirty="0" err="1"/>
              <a:t>ChIP</a:t>
            </a:r>
            <a:r>
              <a:rPr lang="en-US" dirty="0"/>
              <a:t>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3E15C-02A2-5448-953B-156F557B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768"/>
            <a:ext cx="10515600" cy="5468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Part II, Bulk RNA-seq</a:t>
            </a:r>
          </a:p>
          <a:p>
            <a:r>
              <a:rPr lang="en-US" sz="1800" dirty="0"/>
              <a:t>9:00-9:15AM, connect to </a:t>
            </a:r>
            <a:r>
              <a:rPr lang="en-US" sz="1800" dirty="0" err="1"/>
              <a:t>biowulf</a:t>
            </a:r>
            <a:r>
              <a:rPr lang="en-US" sz="1800" dirty="0"/>
              <a:t> </a:t>
            </a:r>
          </a:p>
          <a:p>
            <a:r>
              <a:rPr lang="en-US" sz="1800" dirty="0"/>
              <a:t>9:15-9:30AM, introduction to bulk RNA-seq</a:t>
            </a:r>
          </a:p>
          <a:p>
            <a:r>
              <a:rPr lang="en-US" sz="1800" dirty="0"/>
              <a:t>9:30-10AM, From </a:t>
            </a:r>
            <a:r>
              <a:rPr lang="en-US" sz="1800" dirty="0" err="1"/>
              <a:t>Fastq</a:t>
            </a:r>
            <a:r>
              <a:rPr lang="en-US" sz="1800" dirty="0"/>
              <a:t> files, alignment with RSEM, </a:t>
            </a:r>
            <a:r>
              <a:rPr lang="en-US" sz="1800" dirty="0" err="1"/>
              <a:t>Tophat</a:t>
            </a:r>
            <a:r>
              <a:rPr lang="en-US" sz="1800" dirty="0"/>
              <a:t> </a:t>
            </a:r>
          </a:p>
          <a:p>
            <a:r>
              <a:rPr lang="en-US" sz="1800" dirty="0"/>
              <a:t>10AM-10:30AM, Visualize the output using IGV. </a:t>
            </a:r>
          </a:p>
          <a:p>
            <a:r>
              <a:rPr lang="en-US" sz="1800" dirty="0"/>
              <a:t>10:30-11:00AM, Normalization and differential analysis with DESeq2</a:t>
            </a:r>
          </a:p>
          <a:p>
            <a:r>
              <a:rPr lang="en-US" sz="1800" dirty="0"/>
              <a:t>Questions and break</a:t>
            </a:r>
          </a:p>
          <a:p>
            <a:pPr marL="0" indent="0">
              <a:buNone/>
            </a:pPr>
            <a:r>
              <a:rPr lang="en-US" sz="1800" dirty="0"/>
              <a:t>Part III, Chip-seq</a:t>
            </a:r>
          </a:p>
          <a:p>
            <a:r>
              <a:rPr lang="en-US" sz="1800" dirty="0"/>
              <a:t>11:30AM-12PM, Introduction to </a:t>
            </a:r>
            <a:r>
              <a:rPr lang="en-US" sz="1800" dirty="0" err="1"/>
              <a:t>ChIP</a:t>
            </a:r>
            <a:r>
              <a:rPr lang="en-US" sz="1800" dirty="0"/>
              <a:t>-seq analysis</a:t>
            </a:r>
          </a:p>
          <a:p>
            <a:r>
              <a:rPr lang="en-US" sz="1800" dirty="0"/>
              <a:t>12:00-12:15AM, Alignment to genome using Bowtie2</a:t>
            </a:r>
          </a:p>
          <a:p>
            <a:r>
              <a:rPr lang="en-US" sz="1800" dirty="0"/>
              <a:t>12:15-12:25AM, Use MACS2 to call peaks, and use Homer to call differential peaks</a:t>
            </a:r>
          </a:p>
          <a:p>
            <a:r>
              <a:rPr lang="en-US" sz="1800" dirty="0"/>
              <a:t>12:25-12:45AM, Use IGB to visualize peaks</a:t>
            </a:r>
          </a:p>
          <a:p>
            <a:r>
              <a:rPr lang="en-US" sz="1800" dirty="0"/>
              <a:t>12:45-1:15AM, Use CEAS to annotate peaks and summarize statistics. </a:t>
            </a:r>
          </a:p>
          <a:p>
            <a:r>
              <a:rPr lang="en-US" sz="1800" dirty="0"/>
              <a:t>1:15am -1:45AM, Use Homer to study TF binding site analysis. And use GREAT for gene ontology.</a:t>
            </a:r>
          </a:p>
          <a:p>
            <a:pPr marL="0" indent="0">
              <a:buNone/>
            </a:pPr>
            <a:r>
              <a:rPr lang="en-US" sz="1800" dirty="0"/>
              <a:t>Review &amp; 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2E120-343A-B74D-B250-6BB0DE15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BEDCDF-9652-244E-8D0C-B9B1CDAC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16" y="516376"/>
            <a:ext cx="10515600" cy="1325563"/>
          </a:xfrm>
        </p:spPr>
        <p:txBody>
          <a:bodyPr/>
          <a:lstStyle/>
          <a:p>
            <a:r>
              <a:rPr lang="en-US" dirty="0"/>
              <a:t>Log in to </a:t>
            </a:r>
            <a:r>
              <a:rPr lang="en-US" dirty="0" err="1"/>
              <a:t>biowulf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go to the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9A2A7-BDFD-424A-B592-1F043EA25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83" y="1900398"/>
            <a:ext cx="8260717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ssh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user_id@biowulf.nih.gov</a:t>
            </a:r>
            <a:endParaRPr lang="en-US" sz="2000" dirty="0"/>
          </a:p>
          <a:p>
            <a:r>
              <a:rPr lang="en-US" sz="2000" dirty="0"/>
              <a:t># set up </a:t>
            </a:r>
            <a:r>
              <a:rPr lang="en-US" sz="2000" dirty="0" err="1"/>
              <a:t>sudo</a:t>
            </a:r>
            <a:r>
              <a:rPr lang="en-US" sz="2000" dirty="0"/>
              <a:t> links to your storage folder:</a:t>
            </a:r>
          </a:p>
          <a:p>
            <a:r>
              <a:rPr lang="en-US" sz="2000" dirty="0"/>
              <a:t>module load </a:t>
            </a:r>
            <a:r>
              <a:rPr lang="en-US" sz="2000" dirty="0" err="1"/>
              <a:t>tmux</a:t>
            </a:r>
            <a:endParaRPr lang="en-US" sz="2000" dirty="0"/>
          </a:p>
          <a:p>
            <a:r>
              <a:rPr lang="en-US" sz="2000" dirty="0" err="1"/>
              <a:t>tmux</a:t>
            </a:r>
            <a:r>
              <a:rPr lang="en-US" sz="2000" dirty="0"/>
              <a:t> new # get a detachable terminal</a:t>
            </a:r>
          </a:p>
          <a:p>
            <a:r>
              <a:rPr lang="en-US" sz="2000" dirty="0" err="1"/>
              <a:t>sinteractive</a:t>
            </a:r>
            <a:r>
              <a:rPr lang="en-US" sz="2000" dirty="0"/>
              <a:t> # get a basic compute node</a:t>
            </a:r>
          </a:p>
          <a:p>
            <a:r>
              <a:rPr lang="en-US" sz="2000" dirty="0"/>
              <a:t>cd </a:t>
            </a:r>
          </a:p>
          <a:p>
            <a:r>
              <a:rPr lang="en-US" sz="2000" dirty="0"/>
              <a:t>ln -s /data/</a:t>
            </a:r>
            <a:r>
              <a:rPr lang="en-US" sz="2000" dirty="0" err="1"/>
              <a:t>user_id</a:t>
            </a:r>
            <a:r>
              <a:rPr lang="en-US" sz="2000" dirty="0"/>
              <a:t> NIEHS_NGS</a:t>
            </a:r>
          </a:p>
          <a:p>
            <a:pPr marL="0" indent="0">
              <a:buNone/>
            </a:pPr>
            <a:r>
              <a:rPr lang="en-US" sz="2000" dirty="0"/>
              <a:t># copy the workshop material to your scratch folder:</a:t>
            </a:r>
          </a:p>
          <a:p>
            <a:r>
              <a:rPr lang="en-US" sz="2000" dirty="0"/>
              <a:t>cp -r /spin1/users/classes/NIEHS_NGS/workshop ~/NIEHS_NGS/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98E9D-DA48-AF46-86CE-EB4FE1B6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95D334-E7E5-234A-A6BB-278E69D9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1762"/>
            <a:ext cx="5765800" cy="12827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6164E-58B6-7141-B9DA-03EFE71B0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136" y="2247809"/>
            <a:ext cx="4971393" cy="28775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947F01-1172-7444-A0C6-E20E162DB5FC}"/>
              </a:ext>
            </a:extLst>
          </p:cNvPr>
          <p:cNvSpPr/>
          <p:nvPr/>
        </p:nvSpPr>
        <p:spPr>
          <a:xfrm>
            <a:off x="498557" y="147044"/>
            <a:ext cx="538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(code can be copied from Getting_started.md)</a:t>
            </a:r>
          </a:p>
        </p:txBody>
      </p:sp>
    </p:spTree>
    <p:extLst>
      <p:ext uri="{BB962C8B-B14F-4D97-AF65-F5344CB8AC3E}">
        <p14:creationId xmlns:p14="http://schemas.microsoft.com/office/powerpoint/2010/main" val="288501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207A-78CD-F442-B6CB-3066F631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3545" cy="1325563"/>
          </a:xfrm>
        </p:spPr>
        <p:txBody>
          <a:bodyPr/>
          <a:lstStyle/>
          <a:p>
            <a:r>
              <a:rPr lang="en-US" dirty="0"/>
              <a:t>Start up the </a:t>
            </a:r>
            <a:r>
              <a:rPr lang="en-US" dirty="0" err="1"/>
              <a:t>jupyter</a:t>
            </a:r>
            <a:r>
              <a:rPr lang="en-US" dirty="0"/>
              <a:t> lab, --our working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E282-1829-0646-98D4-5B2D7021D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0255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# Open another terminal</a:t>
            </a:r>
          </a:p>
          <a:p>
            <a:r>
              <a:rPr lang="en-US" sz="1800" dirty="0" err="1"/>
              <a:t>ssh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studentxx@biowulf.nih.gov</a:t>
            </a:r>
            <a:endParaRPr lang="en-US" sz="1800" dirty="0"/>
          </a:p>
          <a:p>
            <a:r>
              <a:rPr lang="en-US" sz="1800" dirty="0"/>
              <a:t>Enter password</a:t>
            </a:r>
          </a:p>
          <a:p>
            <a:r>
              <a:rPr lang="en-US" sz="1800" dirty="0"/>
              <a:t>module load </a:t>
            </a:r>
            <a:r>
              <a:rPr lang="en-US" sz="1800" dirty="0" err="1"/>
              <a:t>tmux</a:t>
            </a:r>
            <a:endParaRPr lang="en-US" sz="1800" dirty="0"/>
          </a:p>
          <a:p>
            <a:r>
              <a:rPr lang="en-US" sz="1800" dirty="0"/>
              <a:t>module load </a:t>
            </a:r>
            <a:r>
              <a:rPr lang="en-US" sz="1800" dirty="0" err="1"/>
              <a:t>tmux</a:t>
            </a:r>
            <a:r>
              <a:rPr lang="en-US" sz="1800" dirty="0"/>
              <a:t>; </a:t>
            </a:r>
            <a:r>
              <a:rPr lang="en-US" sz="1800" dirty="0" err="1"/>
              <a:t>tmux</a:t>
            </a:r>
            <a:r>
              <a:rPr lang="en-US" sz="1800" dirty="0"/>
              <a:t> new -</a:t>
            </a:r>
            <a:r>
              <a:rPr lang="en-US" sz="1800" dirty="0" err="1"/>
              <a:t>ct</a:t>
            </a:r>
            <a:r>
              <a:rPr lang="en-US" sz="1800" dirty="0"/>
              <a:t> '</a:t>
            </a:r>
            <a:r>
              <a:rPr lang="en-US" sz="1800" dirty="0" err="1"/>
              <a:t>sinteractive</a:t>
            </a:r>
            <a:r>
              <a:rPr lang="en-US" sz="1800" dirty="0"/>
              <a:t> --mem=50g --time=12:00:00 --tunnel’</a:t>
            </a:r>
          </a:p>
          <a:p>
            <a:r>
              <a:rPr lang="en-US" sz="1800" dirty="0"/>
              <a:t># Copy the tunnel script to another (3</a:t>
            </a:r>
            <a:r>
              <a:rPr lang="en-US" sz="1800" baseline="30000" dirty="0"/>
              <a:t>rd</a:t>
            </a:r>
            <a:r>
              <a:rPr lang="en-US" sz="1800" dirty="0"/>
              <a:t>) terminal, execute and enter password, to establish a </a:t>
            </a:r>
            <a:r>
              <a:rPr lang="en-US" sz="1800" dirty="0" err="1"/>
              <a:t>ssh</a:t>
            </a:r>
            <a:r>
              <a:rPr lang="en-US" sz="1800" dirty="0"/>
              <a:t> tunnel between local computer and the work node. </a:t>
            </a:r>
          </a:p>
          <a:p>
            <a:r>
              <a:rPr lang="en-US" sz="1800" dirty="0"/>
              <a:t>module load </a:t>
            </a:r>
            <a:r>
              <a:rPr lang="en-US" sz="1800" dirty="0" err="1"/>
              <a:t>jupyter</a:t>
            </a:r>
            <a:r>
              <a:rPr lang="en-US" sz="1800" dirty="0"/>
              <a:t> R/4.0.5 &amp;&amp; </a:t>
            </a:r>
            <a:r>
              <a:rPr lang="en-US" sz="1800" dirty="0" err="1"/>
              <a:t>jupyter</a:t>
            </a:r>
            <a:r>
              <a:rPr lang="en-US" sz="1800" dirty="0"/>
              <a:t> lab --</a:t>
            </a:r>
            <a:r>
              <a:rPr lang="en-US" sz="1800" dirty="0" err="1"/>
              <a:t>ip</a:t>
            </a:r>
            <a:r>
              <a:rPr lang="en-US" sz="1800" dirty="0"/>
              <a:t> localhost --port $PORT1 --no-browser</a:t>
            </a:r>
          </a:p>
          <a:p>
            <a:r>
              <a:rPr lang="en-US" sz="1800" dirty="0"/>
              <a:t># wait until an URL link appears, copy it to your web browser, to get connected to </a:t>
            </a:r>
            <a:r>
              <a:rPr lang="en-US" sz="1800" dirty="0" err="1"/>
              <a:t>biowulf</a:t>
            </a:r>
            <a:r>
              <a:rPr lang="en-US" sz="1800" dirty="0"/>
              <a:t> through the </a:t>
            </a:r>
            <a:r>
              <a:rPr lang="en-US" sz="1800" dirty="0" err="1"/>
              <a:t>jupyter</a:t>
            </a:r>
            <a:r>
              <a:rPr lang="en-US" sz="1800" dirty="0"/>
              <a:t> lab interface.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D1B1C-6CBF-D64B-A496-D2577421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83F3C5-5178-FB43-9924-6B032894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33" y="1770898"/>
            <a:ext cx="4632533" cy="29715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ED252A-02A8-724C-A3D3-05673189A52A}"/>
              </a:ext>
            </a:extLst>
          </p:cNvPr>
          <p:cNvGrpSpPr/>
          <p:nvPr/>
        </p:nvGrpSpPr>
        <p:grpSpPr>
          <a:xfrm>
            <a:off x="6471745" y="0"/>
            <a:ext cx="5720255" cy="2301469"/>
            <a:chOff x="4136786" y="222367"/>
            <a:chExt cx="7590390" cy="41989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97E792-1744-8449-BFA7-0BFBF80A7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786" y="222367"/>
              <a:ext cx="7590390" cy="419893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207E6-CF1A-CD4B-8BAA-279AB5D1AAFC}"/>
                </a:ext>
              </a:extLst>
            </p:cNvPr>
            <p:cNvSpPr txBox="1"/>
            <p:nvPr/>
          </p:nvSpPr>
          <p:spPr>
            <a:xfrm>
              <a:off x="9503979" y="1653167"/>
              <a:ext cx="14111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Log in screen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D7E0272-DACC-E041-A93C-7965BB243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089" y="5996256"/>
            <a:ext cx="4557987" cy="86174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88D83A-C901-3847-9292-A8F332050838}"/>
              </a:ext>
            </a:extLst>
          </p:cNvPr>
          <p:cNvCxnSpPr>
            <a:cxnSpLocks/>
          </p:cNvCxnSpPr>
          <p:nvPr/>
        </p:nvCxnSpPr>
        <p:spPr>
          <a:xfrm flipH="1">
            <a:off x="6368880" y="4072367"/>
            <a:ext cx="494375" cy="2104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BBE5087-B4C6-1E43-9E61-01EFCE0BC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344" y="3935842"/>
            <a:ext cx="4607549" cy="27856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282C47-8538-2343-BB9B-289A3AAEFE58}"/>
              </a:ext>
            </a:extLst>
          </p:cNvPr>
          <p:cNvSpPr txBox="1"/>
          <p:nvPr/>
        </p:nvSpPr>
        <p:spPr>
          <a:xfrm>
            <a:off x="10395129" y="6275603"/>
            <a:ext cx="5549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URL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29293-2EDD-E84E-8154-3360A439C58B}"/>
              </a:ext>
            </a:extLst>
          </p:cNvPr>
          <p:cNvSpPr txBox="1"/>
          <p:nvPr/>
        </p:nvSpPr>
        <p:spPr>
          <a:xfrm>
            <a:off x="4433829" y="642712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TUNNEL</a:t>
            </a:r>
          </a:p>
        </p:txBody>
      </p:sp>
    </p:spTree>
    <p:extLst>
      <p:ext uri="{BB962C8B-B14F-4D97-AF65-F5344CB8AC3E}">
        <p14:creationId xmlns:p14="http://schemas.microsoft.com/office/powerpoint/2010/main" val="78653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BDDD-CF4F-5644-AD40-E416F4DC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D322C-AF45-E74C-9DAA-1BB55434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Navigate files</a:t>
            </a:r>
          </a:p>
          <a:p>
            <a:r>
              <a:rPr lang="en-US" dirty="0"/>
              <a:t>Bash terminal</a:t>
            </a:r>
          </a:p>
          <a:p>
            <a:r>
              <a:rPr lang="en-US" dirty="0"/>
              <a:t>Control kernels</a:t>
            </a:r>
          </a:p>
          <a:p>
            <a:r>
              <a:rPr lang="en-US" dirty="0" err="1"/>
              <a:t>Jupyter</a:t>
            </a:r>
            <a:r>
              <a:rPr lang="en-US" dirty="0"/>
              <a:t> notebooks for </a:t>
            </a:r>
          </a:p>
          <a:p>
            <a:pPr lvl="1"/>
            <a:r>
              <a:rPr lang="en-US" dirty="0" err="1"/>
              <a:t>Kernals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Bash</a:t>
            </a:r>
          </a:p>
          <a:p>
            <a:pPr lvl="2"/>
            <a:r>
              <a:rPr lang="en-US" dirty="0"/>
              <a:t>R</a:t>
            </a:r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Julia</a:t>
            </a:r>
          </a:p>
          <a:p>
            <a:pPr lvl="1"/>
            <a:r>
              <a:rPr lang="en-US" dirty="0"/>
              <a:t>Document analysis </a:t>
            </a:r>
          </a:p>
          <a:p>
            <a:pPr lvl="1"/>
            <a:r>
              <a:rPr lang="en-US" dirty="0"/>
              <a:t>Git version control</a:t>
            </a:r>
          </a:p>
          <a:p>
            <a:pPr lvl="1"/>
            <a:r>
              <a:rPr lang="en-US" dirty="0"/>
              <a:t>Report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4246-38E7-6042-A2BF-D70CC09F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CFD-0787-0A45-9585-22A6DB257DB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49649-DCDD-9842-AC46-3AA6DA8C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587" y="0"/>
            <a:ext cx="69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90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eting_x0020_Date xmlns="0aa3a7a3-16f0-4eef-9bc1-84f2e1e264d6">2020-12-08T05:00:00+00:00</Meeting_x0020_Date>
    <Presenter xmlns="0aa3a7a3-16f0-4eef-9bc1-84f2e1e264d6">Yunhua Zhu</Presenter>
    <Description0 xmlns="0aa3a7a3-16f0-4eef-9bc1-84f2e1e264d6">A general introduction to single cell RNA-seq</Description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BB36C6E045AC4A9BEA5584E1344431" ma:contentTypeVersion="11" ma:contentTypeDescription="Create a new document." ma:contentTypeScope="" ma:versionID="056df8f1d8a5d0dd1a9c575f9f37335a">
  <xsd:schema xmlns:xsd="http://www.w3.org/2001/XMLSchema" xmlns:xs="http://www.w3.org/2001/XMLSchema" xmlns:p="http://schemas.microsoft.com/office/2006/metadata/properties" xmlns:ns1="0aa3a7a3-16f0-4eef-9bc1-84f2e1e264d6" xmlns:ns3="f16ef456-1e2e-4cc1-9545-ca41de6dab49" xmlns:ns4="3412726f-aad8-4892-8fc9-784f3a9d715b" targetNamespace="http://schemas.microsoft.com/office/2006/metadata/properties" ma:root="true" ma:fieldsID="f88c2467eff57c36da997d36405ef197" ns1:_="" ns3:_="" ns4:_="">
    <xsd:import namespace="0aa3a7a3-16f0-4eef-9bc1-84f2e1e264d6"/>
    <xsd:import namespace="f16ef456-1e2e-4cc1-9545-ca41de6dab49"/>
    <xsd:import namespace="3412726f-aad8-4892-8fc9-784f3a9d715b"/>
    <xsd:element name="properties">
      <xsd:complexType>
        <xsd:sequence>
          <xsd:element name="documentManagement">
            <xsd:complexType>
              <xsd:all>
                <xsd:element ref="ns1:Meeting_x0020_Date" minOccurs="0"/>
                <xsd:element ref="ns1:Description0" minOccurs="0"/>
                <xsd:element ref="ns1:Presenter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3a7a3-16f0-4eef-9bc1-84f2e1e264d6" elementFormDefault="qualified">
    <xsd:import namespace="http://schemas.microsoft.com/office/2006/documentManagement/types"/>
    <xsd:import namespace="http://schemas.microsoft.com/office/infopath/2007/PartnerControls"/>
    <xsd:element name="Meeting_x0020_Date" ma:index="0" nillable="true" ma:displayName="Meeting Date" ma:format="DateOnly" ma:internalName="Meeting_x0020_Date" ma:readOnly="false">
      <xsd:simpleType>
        <xsd:restriction base="dms:DateTime"/>
      </xsd:simpleType>
    </xsd:element>
    <xsd:element name="Description0" ma:index="3" nillable="true" ma:displayName="Description" ma:internalName="Description0" ma:readOnly="false">
      <xsd:simpleType>
        <xsd:restriction base="dms:Text">
          <xsd:maxLength value="255"/>
        </xsd:restriction>
      </xsd:simpleType>
    </xsd:element>
    <xsd:element name="Presenter" ma:index="4" nillable="true" ma:displayName="Presenter" ma:internalName="Presenter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6ef456-1e2e-4cc1-9545-ca41de6dab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2726f-aad8-4892-8fc9-784f3a9d7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E2E69E-CF23-48EE-93EA-180198871914}">
  <ds:schemaRefs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3412726f-aad8-4892-8fc9-784f3a9d715b"/>
    <ds:schemaRef ds:uri="0aa3a7a3-16f0-4eef-9bc1-84f2e1e264d6"/>
    <ds:schemaRef ds:uri="http://purl.org/dc/elements/1.1/"/>
    <ds:schemaRef ds:uri="http://purl.org/dc/terms/"/>
    <ds:schemaRef ds:uri="http://schemas.microsoft.com/office/2006/documentManagement/types"/>
    <ds:schemaRef ds:uri="f16ef456-1e2e-4cc1-9545-ca41de6dab4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A43B112-B3B3-4DC7-B671-021D64F2CD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a3a7a3-16f0-4eef-9bc1-84f2e1e264d6"/>
    <ds:schemaRef ds:uri="f16ef456-1e2e-4cc1-9545-ca41de6dab49"/>
    <ds:schemaRef ds:uri="3412726f-aad8-4892-8fc9-784f3a9d7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5B01D4-CBF9-48D2-90EA-D99137F47F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20447</TotalTime>
  <Words>2832</Words>
  <Application>Microsoft Macintosh PowerPoint</Application>
  <PresentationFormat>Widescreen</PresentationFormat>
  <Paragraphs>451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gothambook</vt:lpstr>
      <vt:lpstr>Menlo</vt:lpstr>
      <vt:lpstr>Open Sans</vt:lpstr>
      <vt:lpstr>Times</vt:lpstr>
      <vt:lpstr>Office Theme</vt:lpstr>
      <vt:lpstr>Day1 Single cell RNA-seq</vt:lpstr>
      <vt:lpstr>Instructor’s background</vt:lpstr>
      <vt:lpstr>Aims of the workshop</vt:lpstr>
      <vt:lpstr>Keep in mind</vt:lpstr>
      <vt:lpstr>Agenda -- day 1, single cell RNA-seq</vt:lpstr>
      <vt:lpstr>Agenda -- day 2, bulk RNA-seq and ChIP-seq</vt:lpstr>
      <vt:lpstr>Log in to biowulf  and go to the folder</vt:lpstr>
      <vt:lpstr>Start up the jupyter lab, --our working interface</vt:lpstr>
      <vt:lpstr>Jupyter lab</vt:lpstr>
      <vt:lpstr>Single cell RNA-seq</vt:lpstr>
      <vt:lpstr>Evolution of single cell technologies</vt:lpstr>
      <vt:lpstr>10X Genomics– commercial solution that facilitates automatic generation of Gel Bead-in-Emulsion (GEM)</vt:lpstr>
      <vt:lpstr>PowerPoint Presentation</vt:lpstr>
      <vt:lpstr>Next-seq reading the paired ends</vt:lpstr>
      <vt:lpstr>PowerPoint Presentation</vt:lpstr>
      <vt:lpstr>PowerPoint Presentation</vt:lpstr>
      <vt:lpstr>PowerPoint Presentation</vt:lpstr>
      <vt:lpstr>QC on sequencing results</vt:lpstr>
      <vt:lpstr>Alignment results and Quality Controls</vt:lpstr>
      <vt:lpstr>Monitoring jobs status on biowulf</vt:lpstr>
      <vt:lpstr>PowerPoint Presentation</vt:lpstr>
      <vt:lpstr>cellranger count output</vt:lpstr>
      <vt:lpstr>Seurat -- Quality Controls</vt:lpstr>
      <vt:lpstr>PowerPoint Presentation</vt:lpstr>
      <vt:lpstr>Cell-based analysis</vt:lpstr>
      <vt:lpstr>Dimension reduction--an intuitive illustration</vt:lpstr>
      <vt:lpstr>Dimension reduction</vt:lpstr>
      <vt:lpstr>Comprehensive toolkits</vt:lpstr>
      <vt:lpstr>Comprehensive pipeline tools for explorative analysis -- Seurat </vt:lpstr>
      <vt:lpstr>Multiple vignettes for different tasks</vt:lpstr>
      <vt:lpstr>Download vignette/tutorial to use on your data</vt:lpstr>
      <vt:lpstr>R vs Python, Object-Oriented Programming (OOP)</vt:lpstr>
      <vt:lpstr>PowerPoint Presentation</vt:lpstr>
      <vt:lpstr>PowerPoint Presentation</vt:lpstr>
      <vt:lpstr>Trajectory analysis by RNA velocity</vt:lpstr>
      <vt:lpstr>Modeling RNA dynamics</vt:lpstr>
      <vt:lpstr>PowerPoint Presentation</vt:lpstr>
      <vt:lpstr>Steps of RNA-velocity</vt:lpstr>
      <vt:lpstr>Get information about spliced/unspliced transcripts from bam files</vt:lpstr>
      <vt:lpstr>A example for velocyto CLI job – half a day</vt:lpstr>
      <vt:lpstr>Demo on RNA velocity</vt:lpstr>
      <vt:lpstr>Summary of day 1, scRNA-seq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Single-cell RNA-seq --an introduction</dc:title>
  <dc:creator>Zhu, Yunhua (NIH/NIAID) [C]</dc:creator>
  <cp:lastModifiedBy>Zhu, Yunhua (NIH/NIAID) [C]</cp:lastModifiedBy>
  <cp:revision>343</cp:revision>
  <cp:lastPrinted>2020-06-01T21:18:37Z</cp:lastPrinted>
  <dcterms:created xsi:type="dcterms:W3CDTF">2020-05-31T14:39:04Z</dcterms:created>
  <dcterms:modified xsi:type="dcterms:W3CDTF">2021-07-13T00:26:51Z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0x01010050BB36C6E045AC4A9BEA5584E1344431</vt:lpwstr>
  </property>
</Properties>
</file>